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8" r:id="rId2"/>
    <p:sldId id="266" r:id="rId3"/>
    <p:sldId id="257" r:id="rId4"/>
    <p:sldId id="264" r:id="rId5"/>
    <p:sldId id="265" r:id="rId6"/>
    <p:sldId id="263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ri_v\Downloads\20260415_125939_export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'[20260415_125939_export.xls]Visszanyert_Munka1'!$B$2</c:f>
              <c:strCache>
                <c:ptCount val="1"/>
                <c:pt idx="0">
                  <c:v>Termékek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'[20260415_125939_export.xls]Visszanyert_Munka1'!$A$17:$A$33</c:f>
              <c:numCache>
                <c:formatCode>General</c:formatCode>
                <c:ptCount val="11"/>
                <c:pt idx="0">
                  <c:v>2010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  <c:extLst/>
            </c:numRef>
          </c:cat>
          <c:val>
            <c:numRef>
              <c:f>'[20260415_125939_export.xls]Visszanyert_Munka1'!$B$17:$B$33</c:f>
              <c:numCache>
                <c:formatCode>#,##0</c:formatCode>
                <c:ptCount val="11"/>
                <c:pt idx="0">
                  <c:v>21301</c:v>
                </c:pt>
                <c:pt idx="1">
                  <c:v>54115</c:v>
                </c:pt>
                <c:pt idx="2">
                  <c:v>72227</c:v>
                </c:pt>
                <c:pt idx="3">
                  <c:v>77358</c:v>
                </c:pt>
                <c:pt idx="4">
                  <c:v>75795</c:v>
                </c:pt>
                <c:pt idx="5">
                  <c:v>83590</c:v>
                </c:pt>
                <c:pt idx="6">
                  <c:v>87485</c:v>
                </c:pt>
                <c:pt idx="7">
                  <c:v>88921</c:v>
                </c:pt>
                <c:pt idx="8">
                  <c:v>98977</c:v>
                </c:pt>
                <c:pt idx="9">
                  <c:v>109096</c:v>
                </c:pt>
                <c:pt idx="10">
                  <c:v>116692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D48-43D5-9F99-1F0DBC771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428768"/>
        <c:axId val="548433032"/>
      </c:lineChart>
      <c:catAx>
        <c:axId val="548428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</a:t>
                </a:r>
                <a:r>
                  <a:rPr lang="hu-HU"/>
                  <a:t>vek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92756124234470694"/>
              <c:y val="0.71627260134149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48433032"/>
        <c:crosses val="autoZero"/>
        <c:auto val="1"/>
        <c:lblAlgn val="ctr"/>
        <c:lblOffset val="100"/>
        <c:noMultiLvlLbl val="0"/>
      </c:catAx>
      <c:valAx>
        <c:axId val="54843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  <a:r>
                  <a:rPr lang="hu-HU"/>
                  <a:t>ermékek száma</a:t>
                </a:r>
              </a:p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48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F0E1-97B3-40C5-92CF-F87B3ADC4213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07143-9FD0-479E-AA0D-9E468A3B66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12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9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0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8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0959" y="-479"/>
            <a:ext cx="9269119" cy="6858957"/>
          </a:xfrm>
          <a:prstGeom prst="rect">
            <a:avLst/>
          </a:prstGeom>
        </p:spPr>
      </p:pic>
      <p:grpSp>
        <p:nvGrpSpPr>
          <p:cNvPr id="10" name="Csoportba foglalás 9"/>
          <p:cNvGrpSpPr/>
          <p:nvPr userDrawn="1"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12" name="Szövegdoboz 11"/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19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0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38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55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57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81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0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2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48AB-5B36-4283-A86B-F2E8AEB86529}" type="datetimeFigureOut">
              <a:rPr lang="hu-HU" smtClean="0"/>
              <a:t>2026. 04. 16.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8F50-FA38-4540-AF6D-671C318CFE66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0960" y="-479"/>
            <a:ext cx="9269119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6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g"/><Relationship Id="rId26" Type="http://schemas.openxmlformats.org/officeDocument/2006/relationships/image" Target="../media/image31.jpe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4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9.jpg"/><Relationship Id="rId16" Type="http://schemas.openxmlformats.org/officeDocument/2006/relationships/image" Target="../media/image21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2.jpe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1.jpeg"/><Relationship Id="rId9" Type="http://schemas.openxmlformats.org/officeDocument/2006/relationships/image" Target="../media/image14.jp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9.jpg"/><Relationship Id="rId16" Type="http://schemas.openxmlformats.org/officeDocument/2006/relationships/image" Target="../media/image2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31.jpeg"/><Relationship Id="rId4" Type="http://schemas.openxmlformats.org/officeDocument/2006/relationships/image" Target="../media/image11.jpe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3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0.jpeg"/><Relationship Id="rId5" Type="http://schemas.openxmlformats.org/officeDocument/2006/relationships/image" Target="../media/image12.jpe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053"/>
          <a:stretch/>
        </p:blipFill>
        <p:spPr>
          <a:xfrm>
            <a:off x="8906608" y="0"/>
            <a:ext cx="3285392" cy="6858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61" y="2628305"/>
            <a:ext cx="5603732" cy="1601389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3134075" y="4669665"/>
            <a:ext cx="5859617" cy="792000"/>
            <a:chOff x="3046991" y="4658779"/>
            <a:chExt cx="5859617" cy="792000"/>
          </a:xfrm>
        </p:grpSpPr>
        <p:pic>
          <p:nvPicPr>
            <p:cNvPr id="12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991" y="4658779"/>
              <a:ext cx="792000" cy="792000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>
              <a:off x="4812933" y="4700836"/>
              <a:ext cx="4093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20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20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852" y="4658779"/>
              <a:ext cx="792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25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/>
          <a:stretch/>
        </p:blipFill>
        <p:spPr>
          <a:xfrm>
            <a:off x="2898796" y="-260284"/>
            <a:ext cx="9272954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3882" r="14502" b="2401"/>
          <a:stretch/>
        </p:blipFill>
        <p:spPr>
          <a:xfrm>
            <a:off x="2347546" y="852854"/>
            <a:ext cx="7069016" cy="52226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889EA4-823C-0E42-AB96-53DDBA48ABBD}"/>
              </a:ext>
            </a:extLst>
          </p:cNvPr>
          <p:cNvSpPr txBox="1"/>
          <p:nvPr/>
        </p:nvSpPr>
        <p:spPr>
          <a:xfrm>
            <a:off x="1987062" y="4066381"/>
            <a:ext cx="7894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Trendy</a:t>
            </a:r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kis grafikák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6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/>
          <a:stretch/>
        </p:blipFill>
        <p:spPr>
          <a:xfrm>
            <a:off x="2898796" y="-260284"/>
            <a:ext cx="92729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89EA4-823C-0E42-AB96-53DDBA48ABBD}"/>
              </a:ext>
            </a:extLst>
          </p:cNvPr>
          <p:cNvSpPr txBox="1"/>
          <p:nvPr/>
        </p:nvSpPr>
        <p:spPr>
          <a:xfrm>
            <a:off x="984626" y="1024244"/>
            <a:ext cx="724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ÖKOCÍMKÉK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pic>
        <p:nvPicPr>
          <p:cNvPr id="13" name="Imag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1962366"/>
            <a:ext cx="1080000" cy="108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6" y="3455069"/>
            <a:ext cx="1080000" cy="108000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10" y="328265"/>
            <a:ext cx="1196013" cy="108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59" y="3093637"/>
            <a:ext cx="1028348" cy="108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24" y="2047892"/>
            <a:ext cx="877959" cy="108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51" y="3195707"/>
            <a:ext cx="1120669" cy="108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13" y="4198763"/>
            <a:ext cx="1080000" cy="108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43" y="4509910"/>
            <a:ext cx="1113488" cy="1080000"/>
          </a:xfrm>
          <a:prstGeom prst="rect">
            <a:avLst/>
          </a:prstGeom>
        </p:spPr>
      </p:pic>
      <p:pic>
        <p:nvPicPr>
          <p:cNvPr id="1027" name="Picture 3" descr="Német ökocímk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51" y="4382509"/>
            <a:ext cx="126186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16" y="5173864"/>
            <a:ext cx="128965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12" y="541311"/>
            <a:ext cx="105671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PEFC-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94" y="2677736"/>
            <a:ext cx="83442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Tartalom helye 10"/>
          <p:cNvPicPr>
            <a:picLocks noGrp="1" noChangeAspect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8" y="1174702"/>
            <a:ext cx="1620000" cy="1620000"/>
          </a:xfr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14" y="4343874"/>
            <a:ext cx="1226705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21" y="1837002"/>
            <a:ext cx="1044000" cy="1044000"/>
          </a:xfrm>
          <a:prstGeom prst="rect">
            <a:avLst/>
          </a:prstGeom>
        </p:spPr>
      </p:pic>
      <p:grpSp>
        <p:nvGrpSpPr>
          <p:cNvPr id="33" name="Csoportba foglalás 32"/>
          <p:cNvGrpSpPr/>
          <p:nvPr/>
        </p:nvGrpSpPr>
        <p:grpSpPr>
          <a:xfrm>
            <a:off x="3658046" y="1771122"/>
            <a:ext cx="7066658" cy="3973875"/>
            <a:chOff x="2003197" y="1776097"/>
            <a:chExt cx="7066658" cy="3973875"/>
          </a:xfrm>
        </p:grpSpPr>
        <p:grpSp>
          <p:nvGrpSpPr>
            <p:cNvPr id="34" name="Csoportba foglalás 33"/>
            <p:cNvGrpSpPr/>
            <p:nvPr/>
          </p:nvGrpSpPr>
          <p:grpSpPr>
            <a:xfrm>
              <a:off x="2003197" y="1776097"/>
              <a:ext cx="4505404" cy="3973875"/>
              <a:chOff x="2003197" y="1776097"/>
              <a:chExt cx="4505404" cy="3973875"/>
            </a:xfrm>
          </p:grpSpPr>
          <p:pic>
            <p:nvPicPr>
              <p:cNvPr id="36" name="Kép 35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5379" y="1776097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37" name="Kép 36"/>
              <p:cNvPicPr>
                <a:picLocks noChangeAspect="1"/>
              </p:cNvPicPr>
              <p:nvPr/>
            </p:nvPicPr>
            <p:blipFill rotWithShape="1">
              <a:blip r:embed="rId2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t="21270" r="20317" b="22222"/>
              <a:stretch/>
            </p:blipFill>
            <p:spPr>
              <a:xfrm>
                <a:off x="4713514" y="4669972"/>
                <a:ext cx="1140674" cy="1080000"/>
              </a:xfrm>
              <a:prstGeom prst="rect">
                <a:avLst/>
              </a:prstGeom>
            </p:spPr>
          </p:pic>
          <p:pic>
            <p:nvPicPr>
              <p:cNvPr id="38" name="Kép 37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29297" y="2990850"/>
                <a:ext cx="679304" cy="1116000"/>
              </a:xfrm>
              <a:prstGeom prst="rect">
                <a:avLst/>
              </a:prstGeom>
            </p:spPr>
          </p:pic>
          <p:pic>
            <p:nvPicPr>
              <p:cNvPr id="39" name="Picture 4" descr="https://www.bing.com/th/id/OIP.tpuvfneWVSn2vlHpPvFdTgHaDt?w=371&amp;h=211&amp;c=8&amp;rs=1&amp;qlt=90&amp;o=6&amp;dpr=1.3&amp;pid=3.1&amp;rm=2"/>
              <p:cNvPicPr>
                <a:picLocks noChangeAspect="1" noChangeArrowheads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6" t="10277" r="45541" b="10157"/>
              <a:stretch/>
            </p:blipFill>
            <p:spPr bwMode="auto">
              <a:xfrm>
                <a:off x="2003197" y="3646988"/>
                <a:ext cx="1136290" cy="11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Kép 34" descr="A képen Betűtípus, szöveg, kör, embléma látható&#10;&#10;Előfordulhat, hogy a mesterséges intelligencia által létrehozott tartalom helytelen.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908014" y="1940991"/>
              <a:ext cx="1161841" cy="1080000"/>
            </a:xfrm>
            <a:prstGeom prst="rect">
              <a:avLst/>
            </a:prstGeom>
          </p:spPr>
        </p:pic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15" y="265868"/>
            <a:ext cx="1296000" cy="1296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0" y="505955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/>
          <a:stretch/>
        </p:blipFill>
        <p:spPr>
          <a:xfrm>
            <a:off x="2898796" y="-260284"/>
            <a:ext cx="92729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89EA4-823C-0E42-AB96-53DDBA48ABBD}"/>
              </a:ext>
            </a:extLst>
          </p:cNvPr>
          <p:cNvSpPr txBox="1"/>
          <p:nvPr/>
        </p:nvSpPr>
        <p:spPr>
          <a:xfrm>
            <a:off x="984626" y="1024244"/>
            <a:ext cx="724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ÖKOCÍMKÉK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pic>
        <p:nvPicPr>
          <p:cNvPr id="13" name="Imag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1962366"/>
            <a:ext cx="1080000" cy="108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6" y="3455069"/>
            <a:ext cx="1080000" cy="108000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10" y="328265"/>
            <a:ext cx="1196013" cy="108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59" y="3093637"/>
            <a:ext cx="1028348" cy="108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24" y="2047892"/>
            <a:ext cx="877959" cy="108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51" y="3195707"/>
            <a:ext cx="1120669" cy="108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13" y="4198763"/>
            <a:ext cx="1080000" cy="108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43" y="4509910"/>
            <a:ext cx="1113488" cy="1080000"/>
          </a:xfrm>
          <a:prstGeom prst="rect">
            <a:avLst/>
          </a:prstGeom>
        </p:spPr>
      </p:pic>
      <p:pic>
        <p:nvPicPr>
          <p:cNvPr id="1027" name="Picture 3" descr="Német ökocímk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51" y="4382509"/>
            <a:ext cx="126186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16" y="5173864"/>
            <a:ext cx="128965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12" y="541311"/>
            <a:ext cx="105671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PEFC-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94" y="2677736"/>
            <a:ext cx="83442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14" y="4343874"/>
            <a:ext cx="1226705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15" y="265868"/>
            <a:ext cx="1296000" cy="1296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0" y="505955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9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/>
          <a:stretch/>
        </p:blipFill>
        <p:spPr>
          <a:xfrm>
            <a:off x="2898796" y="-260284"/>
            <a:ext cx="92729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89EA4-823C-0E42-AB96-53DDBA48ABBD}"/>
              </a:ext>
            </a:extLst>
          </p:cNvPr>
          <p:cNvSpPr txBox="1"/>
          <p:nvPr/>
        </p:nvSpPr>
        <p:spPr>
          <a:xfrm>
            <a:off x="984626" y="1024244"/>
            <a:ext cx="724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ÖKOCÍMKÉK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pic>
        <p:nvPicPr>
          <p:cNvPr id="13" name="Imag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1962366"/>
            <a:ext cx="1080000" cy="108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6" y="3455069"/>
            <a:ext cx="1080000" cy="108000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10" y="328265"/>
            <a:ext cx="1196013" cy="108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43" y="4509910"/>
            <a:ext cx="1113488" cy="1080000"/>
          </a:xfrm>
          <a:prstGeom prst="rect">
            <a:avLst/>
          </a:prstGeom>
        </p:spPr>
      </p:pic>
      <p:pic>
        <p:nvPicPr>
          <p:cNvPr id="1027" name="Picture 3" descr="Német ökocím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51" y="4382509"/>
            <a:ext cx="126186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16" y="5173864"/>
            <a:ext cx="128965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0" y="505955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889EA4-823C-0E42-AB96-53DDBA48ABBD}"/>
              </a:ext>
            </a:extLst>
          </p:cNvPr>
          <p:cNvSpPr txBox="1"/>
          <p:nvPr/>
        </p:nvSpPr>
        <p:spPr>
          <a:xfrm>
            <a:off x="984625" y="1024244"/>
            <a:ext cx="889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ISO I. TÍPUSÚ ÖKOCÍMKÉK (ISO 14024)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pic>
        <p:nvPicPr>
          <p:cNvPr id="1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3" y="2292331"/>
            <a:ext cx="1295400" cy="12954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3" y="3690731"/>
            <a:ext cx="1296000" cy="129600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  <p:sp>
        <p:nvSpPr>
          <p:cNvPr id="7" name="Szövegdoboz 6"/>
          <p:cNvSpPr txBox="1"/>
          <p:nvPr/>
        </p:nvSpPr>
        <p:spPr>
          <a:xfrm>
            <a:off x="2623457" y="1953391"/>
            <a:ext cx="773974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hu-H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minősítési rendszert független fél működteti (a minősítési kritériumokat független fél fogadja el, és a kritériumoknak való megfelelést független fél bírálja 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Átlátható működés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minősítés több kritériumon alapul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Életciklus szemlélet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Tudományos alapelveken alapuló, lehetőleg mérhető kritériumok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Rendeltetésre való alkalmasság, megfelelő minőség előírása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Időszakonkénti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felülvizsgálat</a:t>
            </a:r>
            <a:endParaRPr lang="hu-H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54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EU </a:t>
            </a:r>
            <a:r>
              <a:rPr lang="hu-HU" dirty="0" err="1"/>
              <a:t>ökocímkés</a:t>
            </a:r>
            <a:r>
              <a:rPr lang="hu-HU" dirty="0"/>
              <a:t> t</a:t>
            </a:r>
            <a:r>
              <a:rPr lang="en-US" dirty="0" err="1"/>
              <a:t>ermékek</a:t>
            </a:r>
            <a:r>
              <a:rPr lang="hu-HU" dirty="0"/>
              <a:t> száma, 2010-2026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07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0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/>
          <a:stretch/>
        </p:blipFill>
        <p:spPr>
          <a:xfrm>
            <a:off x="2898796" y="-260284"/>
            <a:ext cx="92729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89EA4-823C-0E42-AB96-53DDBA48ABBD}"/>
              </a:ext>
            </a:extLst>
          </p:cNvPr>
          <p:cNvSpPr txBox="1"/>
          <p:nvPr/>
        </p:nvSpPr>
        <p:spPr>
          <a:xfrm>
            <a:off x="984626" y="786855"/>
            <a:ext cx="10486938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Keresd a jelet! Országos Középiskolai </a:t>
            </a:r>
            <a:r>
              <a:rPr lang="hu-HU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Ökocímke</a:t>
            </a:r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verseny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8F57FFBF-A757-3B52-AB22-7054E92C8B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84" y="3510000"/>
            <a:ext cx="3685647" cy="245829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84626" y="1700291"/>
            <a:ext cx="10002029" cy="151580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5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dirty="0"/>
              <a:t>2021 óta rendezi meg minden évben az </a:t>
            </a:r>
            <a:r>
              <a:rPr lang="hu-HU" dirty="0" err="1"/>
              <a:t>ökocímke</a:t>
            </a:r>
            <a:r>
              <a:rPr lang="hu-HU" dirty="0"/>
              <a:t> tanúsításért felelős iroda </a:t>
            </a:r>
          </a:p>
          <a:p>
            <a:pPr marL="285750" lvl="0" indent="-285750">
              <a:lnSpc>
                <a:spcPts val="15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dirty="0"/>
              <a:t>3 fős csapatok indulnak az ország legkülönbözőbb pontjainak középiskoláiból (általában 50-80 csapat), 1-1 tanár kíséretével</a:t>
            </a:r>
          </a:p>
          <a:p>
            <a:pPr marL="285750" lvl="0" indent="-285750">
              <a:lnSpc>
                <a:spcPts val="15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dirty="0"/>
              <a:t>3 fős szakmai zsűri értékeli a 2 vagy 3 fordulós versenyt (online fordulók és személyes döntő)</a:t>
            </a:r>
          </a:p>
          <a:p>
            <a:pPr marL="285750" indent="-285750">
              <a:lnSpc>
                <a:spcPts val="15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dirty="0"/>
              <a:t>Idén várhatóan szeptemberben lesz meghirdetve és november utolsó péntekén lesz a döntő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D6B476A-3CE7-FFA2-C8A1-D70D715C1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69" y="3510687"/>
            <a:ext cx="3685695" cy="24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6386A-D462-5364-CB44-9133CA152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7C56B67E-9E33-40B9-B604-AFA7F0F2F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/>
          <a:stretch/>
        </p:blipFill>
        <p:spPr>
          <a:xfrm>
            <a:off x="2898796" y="-260284"/>
            <a:ext cx="9272954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FA64397-77ED-F40F-8EC7-DFD19F56B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4" y="6401773"/>
            <a:ext cx="1377822" cy="393742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E430B9DD-68C1-50A2-7883-0B455C1D7809}"/>
              </a:ext>
            </a:extLst>
          </p:cNvPr>
          <p:cNvGrpSpPr/>
          <p:nvPr/>
        </p:nvGrpSpPr>
        <p:grpSpPr>
          <a:xfrm>
            <a:off x="8726956" y="6255515"/>
            <a:ext cx="3381385" cy="540000"/>
            <a:chOff x="8726956" y="6255515"/>
            <a:chExt cx="3381385" cy="540000"/>
          </a:xfrm>
        </p:grpSpPr>
        <p:pic>
          <p:nvPicPr>
            <p:cNvPr id="11" name="Image 2">
              <a:extLst>
                <a:ext uri="{FF2B5EF4-FFF2-40B4-BE49-F238E27FC236}">
                  <a16:creationId xmlns:a16="http://schemas.microsoft.com/office/drawing/2014/main" id="{8BBB5497-55DF-3677-86DC-08C352622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56" y="6255515"/>
              <a:ext cx="540000" cy="540000"/>
            </a:xfrm>
            <a:prstGeom prst="rect">
              <a:avLst/>
            </a:prstGeom>
          </p:spPr>
        </p:pic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708965DF-3582-1FD8-2AFC-738B888B4AD6}"/>
                </a:ext>
              </a:extLst>
            </p:cNvPr>
            <p:cNvSpPr txBox="1"/>
            <p:nvPr/>
          </p:nvSpPr>
          <p:spPr>
            <a:xfrm>
              <a:off x="9863904" y="6322808"/>
              <a:ext cx="2244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Környezetvédelmi Igazgatóság</a:t>
              </a:r>
            </a:p>
            <a:p>
              <a:r>
                <a:rPr lang="hu-HU" sz="1100" dirty="0" err="1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Ökocímke</a:t>
              </a:r>
              <a:r>
                <a:rPr lang="hu-HU" sz="1100" dirty="0">
                  <a:solidFill>
                    <a:schemeClr val="accent6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Tanúsítási Iroda</a:t>
              </a:r>
            </a:p>
          </p:txBody>
        </p:sp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FB3E2408-B4B0-F8D9-2158-7818A432E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205" y="6255515"/>
              <a:ext cx="540000" cy="540000"/>
            </a:xfrm>
            <a:prstGeom prst="rect">
              <a:avLst/>
            </a:prstGeom>
          </p:spPr>
        </p:pic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id="{EBC23BF7-30AF-B9B4-4769-9AB5F80E073F}"/>
              </a:ext>
            </a:extLst>
          </p:cNvPr>
          <p:cNvSpPr txBox="1"/>
          <p:nvPr/>
        </p:nvSpPr>
        <p:spPr>
          <a:xfrm>
            <a:off x="1081608" y="537628"/>
            <a:ext cx="8896579" cy="17543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/>
              <a:t>Témák: minden versenynek egy-egy termék- vagy szolgáltatáscsoport a kiemelt témája (pl. bútorok, ruházat/divat, szállodák, éttermek)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/>
              <a:t>Értékes ajándékutalványokat nyer az első 3 helyezett csapat és tanáraik, de minden résztvevő kap ajándékot a megszerzett hasznos tudás és tapasztalat mellé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/>
              <a:t>A döntő napján általában egy a helyszínhez köthető program vagy játékos feladat is várja a versenyzőket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0F7BC98-AF0E-49C2-6D9A-2B8B7A36B0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81608" y="2624563"/>
            <a:ext cx="4546601" cy="340995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BE48DD0-FAD0-E527-8B8F-10246254BB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6" y="2619432"/>
            <a:ext cx="4546601" cy="34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248</Words>
  <Application>Microsoft Office PowerPoint</Application>
  <PresentationFormat>Szélesvásznú</PresentationFormat>
  <Paragraphs>40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EU ökocímkés termékek száma, 2010-2026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Éri Vilma</dc:creator>
  <cp:lastModifiedBy>Barna Orsolya</cp:lastModifiedBy>
  <cp:revision>36</cp:revision>
  <cp:lastPrinted>2025-11-27T17:04:02Z</cp:lastPrinted>
  <dcterms:created xsi:type="dcterms:W3CDTF">2025-11-27T12:37:59Z</dcterms:created>
  <dcterms:modified xsi:type="dcterms:W3CDTF">2026-04-16T17:35:43Z</dcterms:modified>
</cp:coreProperties>
</file>