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60" r:id="rId9"/>
    <p:sldId id="272" r:id="rId10"/>
    <p:sldId id="262" r:id="rId11"/>
    <p:sldId id="263" r:id="rId12"/>
    <p:sldId id="264" r:id="rId13"/>
    <p:sldId id="270" r:id="rId14"/>
    <p:sldId id="271" r:id="rId15"/>
    <p:sldId id="267" r:id="rId16"/>
    <p:sldId id="268" r:id="rId17"/>
    <p:sldId id="269" r:id="rId18"/>
    <p:sldId id="266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5"/>
    <p:restoredTop sz="94610"/>
  </p:normalViewPr>
  <p:slideViewPr>
    <p:cSldViewPr snapToGrid="0" snapToObjects="1">
      <p:cViewPr varScale="1">
        <p:scale>
          <a:sx n="79" d="100"/>
          <a:sy n="79" d="100"/>
        </p:scale>
        <p:origin x="8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varani Zsófia" userId="f3fb049b-34f8-469a-8456-6052398751db" providerId="ADAL" clId="{818FE39E-0A50-4B96-B318-FA846C1EF98F}"/>
    <pc:docChg chg="custSel modSld">
      <pc:chgData name="Salvarani Zsófia" userId="f3fb049b-34f8-469a-8456-6052398751db" providerId="ADAL" clId="{818FE39E-0A50-4B96-B318-FA846C1EF98F}" dt="2026-02-24T19:16:20.985" v="26" actId="20577"/>
      <pc:docMkLst>
        <pc:docMk/>
      </pc:docMkLst>
      <pc:sldChg chg="modSp mod">
        <pc:chgData name="Salvarani Zsófia" userId="f3fb049b-34f8-469a-8456-6052398751db" providerId="ADAL" clId="{818FE39E-0A50-4B96-B318-FA846C1EF98F}" dt="2026-02-24T19:12:13.525" v="5" actId="20577"/>
        <pc:sldMkLst>
          <pc:docMk/>
          <pc:sldMk cId="0" sldId="263"/>
        </pc:sldMkLst>
        <pc:spChg chg="mod">
          <ac:chgData name="Salvarani Zsófia" userId="f3fb049b-34f8-469a-8456-6052398751db" providerId="ADAL" clId="{818FE39E-0A50-4B96-B318-FA846C1EF98F}" dt="2026-02-24T19:11:59.777" v="3" actId="20577"/>
          <ac:spMkLst>
            <pc:docMk/>
            <pc:sldMk cId="0" sldId="263"/>
            <ac:spMk id="14" creationId="{00000000-0000-0000-0000-000000000000}"/>
          </ac:spMkLst>
        </pc:spChg>
        <pc:spChg chg="mod">
          <ac:chgData name="Salvarani Zsófia" userId="f3fb049b-34f8-469a-8456-6052398751db" providerId="ADAL" clId="{818FE39E-0A50-4B96-B318-FA846C1EF98F}" dt="2026-02-24T19:12:13.525" v="5" actId="20577"/>
          <ac:spMkLst>
            <pc:docMk/>
            <pc:sldMk cId="0" sldId="263"/>
            <ac:spMk id="19" creationId="{00000000-0000-0000-0000-000000000000}"/>
          </ac:spMkLst>
        </pc:spChg>
      </pc:sldChg>
      <pc:sldChg chg="modSp mod">
        <pc:chgData name="Salvarani Zsófia" userId="f3fb049b-34f8-469a-8456-6052398751db" providerId="ADAL" clId="{818FE39E-0A50-4B96-B318-FA846C1EF98F}" dt="2026-02-24T19:16:20.985" v="26" actId="20577"/>
        <pc:sldMkLst>
          <pc:docMk/>
          <pc:sldMk cId="137366000" sldId="270"/>
        </pc:sldMkLst>
        <pc:spChg chg="mod">
          <ac:chgData name="Salvarani Zsófia" userId="f3fb049b-34f8-469a-8456-6052398751db" providerId="ADAL" clId="{818FE39E-0A50-4B96-B318-FA846C1EF98F}" dt="2026-02-24T19:16:20.985" v="26" actId="20577"/>
          <ac:spMkLst>
            <pc:docMk/>
            <pc:sldMk cId="137366000" sldId="270"/>
            <ac:spMk id="3" creationId="{754FA349-F530-04B8-5234-17DA5F98A6D7}"/>
          </ac:spMkLst>
        </pc:spChg>
        <pc:spChg chg="mod">
          <ac:chgData name="Salvarani Zsófia" userId="f3fb049b-34f8-469a-8456-6052398751db" providerId="ADAL" clId="{818FE39E-0A50-4B96-B318-FA846C1EF98F}" dt="2026-02-24T19:16:11.800" v="25" actId="20577"/>
          <ac:spMkLst>
            <pc:docMk/>
            <pc:sldMk cId="137366000" sldId="270"/>
            <ac:spMk id="4" creationId="{B1A16287-5ED1-44E2-2894-46AF6B41CA61}"/>
          </ac:spMkLst>
        </pc:spChg>
      </pc:sldChg>
      <pc:sldChg chg="modSp mod">
        <pc:chgData name="Salvarani Zsófia" userId="f3fb049b-34f8-469a-8456-6052398751db" providerId="ADAL" clId="{818FE39E-0A50-4B96-B318-FA846C1EF98F}" dt="2026-02-24T19:15:22.252" v="23" actId="20577"/>
        <pc:sldMkLst>
          <pc:docMk/>
          <pc:sldMk cId="2271909345" sldId="271"/>
        </pc:sldMkLst>
        <pc:spChg chg="mod">
          <ac:chgData name="Salvarani Zsófia" userId="f3fb049b-34f8-469a-8456-6052398751db" providerId="ADAL" clId="{818FE39E-0A50-4B96-B318-FA846C1EF98F}" dt="2026-02-24T19:15:22.252" v="23" actId="20577"/>
          <ac:spMkLst>
            <pc:docMk/>
            <pc:sldMk cId="2271909345" sldId="271"/>
            <ac:spMk id="3" creationId="{86EEB943-FEB1-87A0-3822-FFE15709D259}"/>
          </ac:spMkLst>
        </pc:spChg>
        <pc:spChg chg="mod">
          <ac:chgData name="Salvarani Zsófia" userId="f3fb049b-34f8-469a-8456-6052398751db" providerId="ADAL" clId="{818FE39E-0A50-4B96-B318-FA846C1EF98F}" dt="2026-02-24T19:14:26.197" v="11" actId="20577"/>
          <ac:spMkLst>
            <pc:docMk/>
            <pc:sldMk cId="2271909345" sldId="271"/>
            <ac:spMk id="4" creationId="{D1F02856-AA6B-C2C8-CF04-A67E42FB7B2D}"/>
          </ac:spMkLst>
        </pc:spChg>
        <pc:spChg chg="mod">
          <ac:chgData name="Salvarani Zsófia" userId="f3fb049b-34f8-469a-8456-6052398751db" providerId="ADAL" clId="{818FE39E-0A50-4B96-B318-FA846C1EF98F}" dt="2026-02-24T19:14:46.678" v="22" actId="313"/>
          <ac:spMkLst>
            <pc:docMk/>
            <pc:sldMk cId="2271909345" sldId="271"/>
            <ac:spMk id="8" creationId="{C3217AD4-554D-FD3A-F6BC-640ED7B25882}"/>
          </ac:spMkLst>
        </pc:spChg>
        <pc:spChg chg="mod">
          <ac:chgData name="Salvarani Zsófia" userId="f3fb049b-34f8-469a-8456-6052398751db" providerId="ADAL" clId="{818FE39E-0A50-4B96-B318-FA846C1EF98F}" dt="2026-02-24T19:12:56.068" v="7" actId="20577"/>
          <ac:spMkLst>
            <pc:docMk/>
            <pc:sldMk cId="2271909345" sldId="271"/>
            <ac:spMk id="12" creationId="{EFAC5585-8888-757C-66BA-5868B918E927}"/>
          </ac:spMkLst>
        </pc:spChg>
        <pc:spChg chg="mod">
          <ac:chgData name="Salvarani Zsófia" userId="f3fb049b-34f8-469a-8456-6052398751db" providerId="ADAL" clId="{818FE39E-0A50-4B96-B318-FA846C1EF98F}" dt="2026-02-24T19:13:09.763" v="9" actId="20577"/>
          <ac:spMkLst>
            <pc:docMk/>
            <pc:sldMk cId="2271909345" sldId="271"/>
            <ac:spMk id="20" creationId="{112B65CF-326C-E4F9-0679-9C787490C37C}"/>
          </ac:spMkLst>
        </pc:spChg>
      </pc:sldChg>
    </pc:docChg>
  </pc:docChgLst>
  <pc:docChgLst>
    <pc:chgData name="Barna Orsolya" userId="bd08da9b-073d-4242-bef6-562a53a1c31e" providerId="ADAL" clId="{04BD8BDC-3DF4-4DA0-B01D-2893FEAE2587}"/>
    <pc:docChg chg="undo custSel modSld">
      <pc:chgData name="Barna Orsolya" userId="bd08da9b-073d-4242-bef6-562a53a1c31e" providerId="ADAL" clId="{04BD8BDC-3DF4-4DA0-B01D-2893FEAE2587}" dt="2026-02-22T08:56:48.868" v="28" actId="20577"/>
      <pc:docMkLst>
        <pc:docMk/>
      </pc:docMkLst>
      <pc:sldChg chg="modSp mod">
        <pc:chgData name="Barna Orsolya" userId="bd08da9b-073d-4242-bef6-562a53a1c31e" providerId="ADAL" clId="{04BD8BDC-3DF4-4DA0-B01D-2893FEAE2587}" dt="2026-02-22T08:34:34.783" v="0" actId="20577"/>
        <pc:sldMkLst>
          <pc:docMk/>
          <pc:sldMk cId="0" sldId="257"/>
        </pc:sldMkLst>
        <pc:spChg chg="mod">
          <ac:chgData name="Barna Orsolya" userId="bd08da9b-073d-4242-bef6-562a53a1c31e" providerId="ADAL" clId="{04BD8BDC-3DF4-4DA0-B01D-2893FEAE2587}" dt="2026-02-22T08:34:34.783" v="0" actId="20577"/>
          <ac:spMkLst>
            <pc:docMk/>
            <pc:sldMk cId="0" sldId="257"/>
            <ac:spMk id="8" creationId="{00000000-0000-0000-0000-000000000000}"/>
          </ac:spMkLst>
        </pc:spChg>
      </pc:sldChg>
      <pc:sldChg chg="modSp mod modNotesTx">
        <pc:chgData name="Barna Orsolya" userId="bd08da9b-073d-4242-bef6-562a53a1c31e" providerId="ADAL" clId="{04BD8BDC-3DF4-4DA0-B01D-2893FEAE2587}" dt="2026-02-22T08:36:52.900" v="6" actId="20577"/>
        <pc:sldMkLst>
          <pc:docMk/>
          <pc:sldMk cId="0" sldId="260"/>
        </pc:sldMkLst>
        <pc:spChg chg="mod">
          <ac:chgData name="Barna Orsolya" userId="bd08da9b-073d-4242-bef6-562a53a1c31e" providerId="ADAL" clId="{04BD8BDC-3DF4-4DA0-B01D-2893FEAE2587}" dt="2026-02-22T08:35:38.419" v="2" actId="20577"/>
          <ac:spMkLst>
            <pc:docMk/>
            <pc:sldMk cId="0" sldId="260"/>
            <ac:spMk id="8" creationId="{00000000-0000-0000-0000-000000000000}"/>
          </ac:spMkLst>
        </pc:spChg>
      </pc:sldChg>
      <pc:sldChg chg="modSp mod">
        <pc:chgData name="Barna Orsolya" userId="bd08da9b-073d-4242-bef6-562a53a1c31e" providerId="ADAL" clId="{04BD8BDC-3DF4-4DA0-B01D-2893FEAE2587}" dt="2026-02-22T08:56:48.868" v="28" actId="20577"/>
        <pc:sldMkLst>
          <pc:docMk/>
          <pc:sldMk cId="0" sldId="266"/>
        </pc:sldMkLst>
        <pc:spChg chg="mod">
          <ac:chgData name="Barna Orsolya" userId="bd08da9b-073d-4242-bef6-562a53a1c31e" providerId="ADAL" clId="{04BD8BDC-3DF4-4DA0-B01D-2893FEAE2587}" dt="2026-02-22T08:56:48.868" v="28" actId="20577"/>
          <ac:spMkLst>
            <pc:docMk/>
            <pc:sldMk cId="0" sldId="266"/>
            <ac:spMk id="10" creationId="{00000000-0000-0000-0000-000000000000}"/>
          </ac:spMkLst>
        </pc:spChg>
      </pc:sldChg>
      <pc:sldChg chg="addSp modSp mod">
        <pc:chgData name="Barna Orsolya" userId="bd08da9b-073d-4242-bef6-562a53a1c31e" providerId="ADAL" clId="{04BD8BDC-3DF4-4DA0-B01D-2893FEAE2587}" dt="2026-02-22T08:56:14.416" v="27" actId="164"/>
        <pc:sldMkLst>
          <pc:docMk/>
          <pc:sldMk cId="2074041379" sldId="267"/>
        </pc:sldMkLst>
        <pc:grpChg chg="add mod">
          <ac:chgData name="Barna Orsolya" userId="bd08da9b-073d-4242-bef6-562a53a1c31e" providerId="ADAL" clId="{04BD8BDC-3DF4-4DA0-B01D-2893FEAE2587}" dt="2026-02-22T08:56:14.416" v="27" actId="164"/>
          <ac:grpSpMkLst>
            <pc:docMk/>
            <pc:sldMk cId="2074041379" sldId="267"/>
            <ac:grpSpMk id="7" creationId="{2E86689C-E045-95EC-5686-9107704ED974}"/>
          </ac:grpSpMkLst>
        </pc:grpChg>
        <pc:picChg chg="add mod ord">
          <ac:chgData name="Barna Orsolya" userId="bd08da9b-073d-4242-bef6-562a53a1c31e" providerId="ADAL" clId="{04BD8BDC-3DF4-4DA0-B01D-2893FEAE2587}" dt="2026-02-22T08:56:14.416" v="27" actId="164"/>
          <ac:picMkLst>
            <pc:docMk/>
            <pc:sldMk cId="2074041379" sldId="267"/>
            <ac:picMk id="4" creationId="{30ABC044-06F7-30E2-7EF2-2F5A3B62041E}"/>
          </ac:picMkLst>
        </pc:picChg>
        <pc:picChg chg="add mod">
          <ac:chgData name="Barna Orsolya" userId="bd08da9b-073d-4242-bef6-562a53a1c31e" providerId="ADAL" clId="{04BD8BDC-3DF4-4DA0-B01D-2893FEAE2587}" dt="2026-02-22T08:56:14.416" v="27" actId="164"/>
          <ac:picMkLst>
            <pc:docMk/>
            <pc:sldMk cId="2074041379" sldId="267"/>
            <ac:picMk id="6" creationId="{EC512A66-652E-13DC-0CA1-7DA27D31016B}"/>
          </ac:picMkLst>
        </pc:picChg>
        <pc:picChg chg="mod">
          <ac:chgData name="Barna Orsolya" userId="bd08da9b-073d-4242-bef6-562a53a1c31e" providerId="ADAL" clId="{04BD8BDC-3DF4-4DA0-B01D-2893FEAE2587}" dt="2026-02-22T08:56:14.416" v="27" actId="164"/>
          <ac:picMkLst>
            <pc:docMk/>
            <pc:sldMk cId="2074041379" sldId="267"/>
            <ac:picMk id="28" creationId="{4D6BBBCF-FF90-D914-2E48-19D026E73CA6}"/>
          </ac:picMkLst>
        </pc:picChg>
      </pc:sldChg>
      <pc:sldChg chg="modSp mod">
        <pc:chgData name="Barna Orsolya" userId="bd08da9b-073d-4242-bef6-562a53a1c31e" providerId="ADAL" clId="{04BD8BDC-3DF4-4DA0-B01D-2893FEAE2587}" dt="2026-02-22T08:43:09.633" v="10" actId="20577"/>
        <pc:sldMkLst>
          <pc:docMk/>
          <pc:sldMk cId="2271909345" sldId="271"/>
        </pc:sldMkLst>
        <pc:spChg chg="mod">
          <ac:chgData name="Barna Orsolya" userId="bd08da9b-073d-4242-bef6-562a53a1c31e" providerId="ADAL" clId="{04BD8BDC-3DF4-4DA0-B01D-2893FEAE2587}" dt="2026-02-22T08:43:09.633" v="10" actId="20577"/>
          <ac:spMkLst>
            <pc:docMk/>
            <pc:sldMk cId="2271909345" sldId="271"/>
            <ac:spMk id="12" creationId="{EFAC5585-8888-757C-66BA-5868B918E927}"/>
          </ac:spMkLst>
        </pc:spChg>
        <pc:spChg chg="mod">
          <ac:chgData name="Barna Orsolya" userId="bd08da9b-073d-4242-bef6-562a53a1c31e" providerId="ADAL" clId="{04BD8BDC-3DF4-4DA0-B01D-2893FEAE2587}" dt="2026-02-22T08:43:02.290" v="8" actId="20577"/>
          <ac:spMkLst>
            <pc:docMk/>
            <pc:sldMk cId="2271909345" sldId="271"/>
            <ac:spMk id="20" creationId="{112B65CF-326C-E4F9-0679-9C787490C37C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NEV eladás (ezer db)</c:v>
                </c:pt>
              </c:strCache>
            </c:strRef>
          </c:tx>
          <c:spPr>
            <a:solidFill>
              <a:srgbClr val="669933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333333"/>
                    </a:solidFill>
                    <a:latin typeface="Arial"/>
                  </a:defRPr>
                </a:pPr>
                <a:endParaRPr lang="hu-H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55</c:v>
                </c:pt>
                <c:pt idx="2">
                  <c:v>60</c:v>
                </c:pt>
                <c:pt idx="3">
                  <c:v>71.099999999999994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3B-5E40-BCDE-A32ECA037E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66666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BE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66666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661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5EF03-0C62-AFF7-FC2E-ED2C1BC99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D8C487-5045-FE8D-B810-65D60D8DB2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8164BE-EC36-8466-793F-5CC63A11C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0CA4F-2CB0-D66C-382D-137269AEA9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73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74047-ABCC-D0A8-7DC6-9EB9D9476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617D56-BC04-4481-313B-13DB6C3461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E2B0C-AF93-8A20-85CA-6356FF835F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F222DB-A587-9B95-478A-87061760C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00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EE3F4-AA55-A815-E893-01BAD07D9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F87233-02B5-336F-87B9-487E59CCD6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7EBB5E-A159-3268-D9A8-B8562F38F7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A8F54F-CD2E-2182-8FFB-D4CA50D39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317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00F65-945B-1224-3E87-2D521444F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7D6806-9B95-00FD-D2A3-7CE8906E3F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661737-2C61-9147-C516-1FDBCDCCC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A7B2D-6961-28C2-5A42-80041677F4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962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7C87E-EECF-0063-3937-CDD4CC928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C5C647-4836-D41C-897D-C6BF360532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4BB6F8-47E0-3DF0-7DFE-281E9FCFAB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C76EB-D308-963E-94BD-E66C2CF61A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836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Worldwide Harmonized Light Vehicles Test Procedure  - </a:t>
            </a:r>
            <a:r>
              <a:rPr lang="hu-HU"/>
              <a:t>Magyarul:</a:t>
            </a:r>
            <a:br>
              <a:rPr lang="hu-HU"/>
            </a:br>
            <a:r>
              <a:rPr lang="hu-HU" b="1"/>
              <a:t>„Világszerte harmonizált könnyűgépjármű-teszteljárás”</a:t>
            </a:r>
            <a:endParaRPr lang="hu-HU"/>
          </a:p>
          <a:p>
            <a:r>
              <a:rPr lang="hu-HU" b="1"/>
              <a:t>Mit jelent a gyakorlatban?</a:t>
            </a:r>
          </a:p>
          <a:p>
            <a:r>
              <a:rPr lang="hu-HU"/>
              <a:t>A WLTP egy </a:t>
            </a:r>
            <a:r>
              <a:rPr lang="hu-HU" b="1"/>
              <a:t>szabványos mérési eljárás</a:t>
            </a:r>
            <a:r>
              <a:rPr lang="hu-HU"/>
              <a:t>, amelyet arra használnak, hogy meghatározzák:</a:t>
            </a:r>
          </a:p>
          <a:p>
            <a:r>
              <a:rPr lang="hu-HU"/>
              <a:t>az autók </a:t>
            </a:r>
            <a:r>
              <a:rPr lang="hu-HU" b="1"/>
              <a:t>üzemanyag-fogyasztását</a:t>
            </a:r>
            <a:endParaRPr lang="hu-HU"/>
          </a:p>
          <a:p>
            <a:r>
              <a:rPr lang="hu-HU"/>
              <a:t>a </a:t>
            </a:r>
            <a:r>
              <a:rPr lang="hu-HU" b="1"/>
              <a:t>CO₂-kibocsátását</a:t>
            </a:r>
            <a:endParaRPr lang="hu-HU"/>
          </a:p>
          <a:p>
            <a:r>
              <a:rPr lang="hu-HU"/>
              <a:t>az elektromos autók esetében a </a:t>
            </a:r>
            <a:r>
              <a:rPr lang="hu-HU" b="1"/>
              <a:t>hatótávolságot</a:t>
            </a:r>
            <a:endParaRPr lang="hu-HU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64269-9514-0A18-8DE8-8555C4599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D237DA-5106-85A3-8733-8475A15D6A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17D5D3-E4B3-B9CA-681A-75E0514B80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E41EB-2658-F789-85DE-E9A4B01135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8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apps.apple.com/hu/app/electricity-maps/id1224594248?l=h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lay.google.com/store/apps/details?id=com.tmrow.electricitymap" TargetMode="External"/><Relationship Id="rId5" Type="http://schemas.openxmlformats.org/officeDocument/2006/relationships/hyperlink" Target="https://app.electricitymaps.com/map/live/hourly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ktrifikacio.hu/ISKOLA/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ktrifikacio.hu/ISKOLA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ktrifikacio.hu/ISKOLA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Shape 1"/>
          <p:cNvSpPr/>
          <p:nvPr/>
        </p:nvSpPr>
        <p:spPr>
          <a:xfrm>
            <a:off x="0" y="54864"/>
            <a:ext cx="9144000" cy="27432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914400"/>
            <a:ext cx="822960" cy="82296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31520" y="17373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FENNTARTHATÓ</a:t>
            </a:r>
            <a:endParaRPr lang="en-US" sz="4200" dirty="0"/>
          </a:p>
          <a:p>
            <a:pPr marL="0" indent="0" algn="ctr">
              <a:lnSpc>
                <a:spcPct val="110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KÖZLEKEDÉS</a:t>
            </a:r>
            <a:endParaRPr lang="en-US" sz="4200" dirty="0"/>
          </a:p>
        </p:txBody>
      </p:sp>
      <p:sp>
        <p:nvSpPr>
          <p:cNvPr id="6" name="Text 3"/>
          <p:cNvSpPr/>
          <p:nvPr/>
        </p:nvSpPr>
        <p:spPr>
          <a:xfrm>
            <a:off x="1371600" y="3200400"/>
            <a:ext cx="6400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Óravázlatok és projekttervek pedagógusok számára</a:t>
            </a:r>
            <a:endParaRPr lang="en-US" sz="1800" dirty="0"/>
          </a:p>
        </p:txBody>
      </p:sp>
      <p:sp>
        <p:nvSpPr>
          <p:cNvPr id="7" name="Shape 4"/>
          <p:cNvSpPr/>
          <p:nvPr/>
        </p:nvSpPr>
        <p:spPr>
          <a:xfrm>
            <a:off x="3200400" y="3794760"/>
            <a:ext cx="2743200" cy="1828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8" name="Text 5"/>
          <p:cNvSpPr/>
          <p:nvPr/>
        </p:nvSpPr>
        <p:spPr>
          <a:xfrm>
            <a:off x="1371600" y="397764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Pataki Gábor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371600" y="4343400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elektrifikációs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szakértő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-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elektrifikacio.hu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alapítója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Shape 7"/>
          <p:cNvSpPr/>
          <p:nvPr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rgbClr val="669933">
              <a:alpha val="60000"/>
            </a:srgbClr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1" name="Text 8"/>
          <p:cNvSpPr/>
          <p:nvPr/>
        </p:nvSpPr>
        <p:spPr>
          <a:xfrm>
            <a:off x="457200" y="4873752"/>
            <a:ext cx="8229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2BD43-6FB4-07CD-772C-C5CF2EB91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506BA64D-9242-46B7-3CAD-62AB7AE1BF7A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754FA349-F530-04B8-5234-17DA5F98A6D7}"/>
              </a:ext>
            </a:extLst>
          </p:cNvPr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</a:rPr>
              <a:t>MITŐL FÜGG, </a:t>
            </a:r>
            <a:r>
              <a:rPr lang="en-US" sz="2800" b="1" dirty="0" err="1">
                <a:solidFill>
                  <a:srgbClr val="1A3C28"/>
                </a:solidFill>
                <a:latin typeface="Georgia" pitchFamily="34" charset="0"/>
              </a:rPr>
              <a:t>MENNYIRE</a:t>
            </a:r>
            <a:r>
              <a:rPr lang="en-US" sz="2800" b="1" dirty="0">
                <a:solidFill>
                  <a:srgbClr val="1A3C28"/>
                </a:solidFill>
                <a:latin typeface="Georgia" pitchFamily="34" charset="0"/>
              </a:rPr>
              <a:t> ZÖLD</a:t>
            </a:r>
            <a:r>
              <a:rPr lang="hu-HU" sz="2800" b="1" dirty="0">
                <a:solidFill>
                  <a:srgbClr val="1A3C28"/>
                </a:solidFill>
                <a:latin typeface="Georgia" pitchFamily="34" charset="0"/>
              </a:rPr>
              <a:t>?</a:t>
            </a:r>
            <a:endParaRPr lang="en-US" sz="28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B1A16287-5ED1-44E2-2894-46AF6B41CA61}"/>
              </a:ext>
            </a:extLst>
          </p:cNvPr>
          <p:cNvSpPr/>
          <p:nvPr/>
        </p:nvSpPr>
        <p:spPr>
          <a:xfrm>
            <a:off x="640080" y="68580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áram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szén-dioxid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intenz</a:t>
            </a:r>
            <a:r>
              <a:rPr lang="hu-HU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tás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változik</a:t>
            </a:r>
            <a:endParaRPr lang="en-US" sz="13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B9CC7D52-5131-9574-B5A5-18DB4500CB46}"/>
              </a:ext>
            </a:extLst>
          </p:cNvPr>
          <p:cNvSpPr/>
          <p:nvPr/>
        </p:nvSpPr>
        <p:spPr>
          <a:xfrm>
            <a:off x="457200" y="1097280"/>
            <a:ext cx="5029200" cy="50292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D2CB43D2-E5B3-9599-FE06-494D7F616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1170432"/>
            <a:ext cx="320040" cy="320040"/>
          </a:xfrm>
          <a:prstGeom prst="rect">
            <a:avLst/>
          </a:prstGeom>
        </p:spPr>
      </p:pic>
      <p:sp>
        <p:nvSpPr>
          <p:cNvPr id="8" name="Text 5">
            <a:extLst>
              <a:ext uri="{FF2B5EF4-FFF2-40B4-BE49-F238E27FC236}">
                <a16:creationId xmlns:a16="http://schemas.microsoft.com/office/drawing/2014/main" id="{E7B60B72-068E-D471-5C9F-E95743932848}"/>
              </a:ext>
            </a:extLst>
          </p:cNvPr>
          <p:cNvSpPr/>
          <p:nvPr/>
        </p:nvSpPr>
        <p:spPr>
          <a:xfrm>
            <a:off x="1051560" y="109728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80-370 g/kWh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között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ingatodik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áram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“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tisztazása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”</a:t>
            </a:r>
            <a:endParaRPr lang="en-US" sz="1400" dirty="0"/>
          </a:p>
        </p:txBody>
      </p:sp>
      <p:pic>
        <p:nvPicPr>
          <p:cNvPr id="44" name="Kép 43" descr="A képen szöveg, térkép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A892E9-AECE-7087-8029-9FD7FF22AD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9" t="15900" r="34425" b="18659"/>
          <a:stretch>
            <a:fillRect/>
          </a:stretch>
        </p:blipFill>
        <p:spPr>
          <a:xfrm>
            <a:off x="457198" y="1757238"/>
            <a:ext cx="5029201" cy="2822713"/>
          </a:xfrm>
          <a:prstGeom prst="rect">
            <a:avLst/>
          </a:prstGeom>
        </p:spPr>
      </p:pic>
      <p:pic>
        <p:nvPicPr>
          <p:cNvPr id="46" name="Kép 45" descr="A képen szöveg, szoftver, képernyőkép, multiméd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C42CB345-9BB1-1A0E-A5D8-32793BEF32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3867"/>
          <a:stretch>
            <a:fillRect/>
          </a:stretch>
        </p:blipFill>
        <p:spPr>
          <a:xfrm>
            <a:off x="5669279" y="713232"/>
            <a:ext cx="2871565" cy="443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55849-4B0A-7382-F160-94FADD62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20A0FE9D-2386-55D0-5A9F-F7FF1380C82B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86EEB943-FEB1-87A0-3822-FFE15709D259}"/>
              </a:ext>
            </a:extLst>
          </p:cNvPr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</a:rPr>
              <a:t>MITŐL FÜGG, </a:t>
            </a:r>
            <a:r>
              <a:rPr lang="en-US" sz="2800" b="1" dirty="0" err="1">
                <a:solidFill>
                  <a:srgbClr val="1A3C28"/>
                </a:solidFill>
                <a:latin typeface="Georgia" pitchFamily="34" charset="0"/>
              </a:rPr>
              <a:t>MENNYIRE</a:t>
            </a:r>
            <a:r>
              <a:rPr lang="en-US" sz="2800" b="1" dirty="0">
                <a:solidFill>
                  <a:srgbClr val="1A3C28"/>
                </a:solidFill>
                <a:latin typeface="Georgia" pitchFamily="34" charset="0"/>
              </a:rPr>
              <a:t> ZÖLD</a:t>
            </a:r>
            <a:r>
              <a:rPr lang="hu-HU" sz="2800" b="1" dirty="0">
                <a:solidFill>
                  <a:srgbClr val="1A3C28"/>
                </a:solidFill>
                <a:latin typeface="Georgia" pitchFamily="34" charset="0"/>
              </a:rPr>
              <a:t>?</a:t>
            </a:r>
            <a:endParaRPr lang="en-US" sz="28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D1F02856-AA6B-C2C8-CF04-A67E42FB7B2D}"/>
              </a:ext>
            </a:extLst>
          </p:cNvPr>
          <p:cNvSpPr/>
          <p:nvPr/>
        </p:nvSpPr>
        <p:spPr>
          <a:xfrm>
            <a:off x="640080" y="68580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áram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szén-dioxid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intenz</a:t>
            </a:r>
            <a:r>
              <a:rPr lang="hu-HU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tás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változik</a:t>
            </a:r>
            <a:endParaRPr lang="en-US" sz="13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8F201898-00FF-67AF-57DB-431A51542828}"/>
              </a:ext>
            </a:extLst>
          </p:cNvPr>
          <p:cNvSpPr/>
          <p:nvPr/>
        </p:nvSpPr>
        <p:spPr>
          <a:xfrm>
            <a:off x="457200" y="1097280"/>
            <a:ext cx="5029200" cy="50292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A486869C-A8B4-2542-79B2-F517320BD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1170432"/>
            <a:ext cx="320040" cy="320040"/>
          </a:xfrm>
          <a:prstGeom prst="rect">
            <a:avLst/>
          </a:prstGeom>
        </p:spPr>
      </p:pic>
      <p:sp>
        <p:nvSpPr>
          <p:cNvPr id="8" name="Text 5">
            <a:extLst>
              <a:ext uri="{FF2B5EF4-FFF2-40B4-BE49-F238E27FC236}">
                <a16:creationId xmlns:a16="http://schemas.microsoft.com/office/drawing/2014/main" id="{C3217AD4-554D-FD3A-F6BC-640ED7B25882}"/>
              </a:ext>
            </a:extLst>
          </p:cNvPr>
          <p:cNvSpPr/>
          <p:nvPr/>
        </p:nvSpPr>
        <p:spPr>
          <a:xfrm>
            <a:off x="1051560" y="109728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80-370 g/kWh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között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inga</a:t>
            </a:r>
            <a:r>
              <a:rPr lang="hu-HU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doz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ik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áram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hu-HU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„</a:t>
            </a:r>
            <a:r>
              <a:rPr lang="en-US" sz="1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tisztazása</a:t>
            </a: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”</a:t>
            </a:r>
            <a:endParaRPr lang="en-US" sz="1400" dirty="0"/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75B070A8-A818-7DE5-4C5B-99F74B4D85D8}"/>
              </a:ext>
            </a:extLst>
          </p:cNvPr>
          <p:cNvSpPr/>
          <p:nvPr/>
        </p:nvSpPr>
        <p:spPr>
          <a:xfrm>
            <a:off x="731520" y="2194560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 dirty="0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B2DC1A0F-131B-16FD-F51A-32390E1306BE}"/>
              </a:ext>
            </a:extLst>
          </p:cNvPr>
          <p:cNvSpPr/>
          <p:nvPr/>
        </p:nvSpPr>
        <p:spPr>
          <a:xfrm>
            <a:off x="731520" y="2194560"/>
            <a:ext cx="45720" cy="38404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EFAC5585-8888-757C-66BA-5868B918E927}"/>
              </a:ext>
            </a:extLst>
          </p:cNvPr>
          <p:cNvSpPr/>
          <p:nvPr/>
        </p:nvSpPr>
        <p:spPr>
          <a:xfrm>
            <a:off x="1005840" y="2194560"/>
            <a:ext cx="2697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Süt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 nap –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napenergia</a:t>
            </a:r>
            <a:r>
              <a:rPr lang="hu-HU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termelés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túlsúlyban</a:t>
            </a:r>
            <a:endParaRPr lang="en-US" sz="110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4D8410FA-B369-4921-BBC2-534D7F56E952}"/>
              </a:ext>
            </a:extLst>
          </p:cNvPr>
          <p:cNvSpPr/>
          <p:nvPr/>
        </p:nvSpPr>
        <p:spPr>
          <a:xfrm>
            <a:off x="3200400" y="219456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6699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 g CO₂/kWh</a:t>
            </a:r>
            <a:endParaRPr lang="en-US" sz="1100" dirty="0"/>
          </a:p>
        </p:txBody>
      </p:sp>
      <p:sp>
        <p:nvSpPr>
          <p:cNvPr id="18" name="Shape 15">
            <a:extLst>
              <a:ext uri="{FF2B5EF4-FFF2-40B4-BE49-F238E27FC236}">
                <a16:creationId xmlns:a16="http://schemas.microsoft.com/office/drawing/2014/main" id="{983DBDA5-C5FD-F529-3201-2213D4B02C58}"/>
              </a:ext>
            </a:extLst>
          </p:cNvPr>
          <p:cNvSpPr/>
          <p:nvPr/>
        </p:nvSpPr>
        <p:spPr>
          <a:xfrm>
            <a:off x="731520" y="2715768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16C51F9A-9248-804F-5448-D3436A4ECCC5}"/>
              </a:ext>
            </a:extLst>
          </p:cNvPr>
          <p:cNvSpPr/>
          <p:nvPr/>
        </p:nvSpPr>
        <p:spPr>
          <a:xfrm>
            <a:off x="731520" y="2715768"/>
            <a:ext cx="45720" cy="384048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112B65CF-326C-E4F9-0679-9C787490C37C}"/>
              </a:ext>
            </a:extLst>
          </p:cNvPr>
          <p:cNvSpPr/>
          <p:nvPr/>
        </p:nvSpPr>
        <p:spPr>
          <a:xfrm>
            <a:off x="1005840" y="2715768"/>
            <a:ext cx="27366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Csúcsi</a:t>
            </a:r>
            <a:r>
              <a:rPr lang="hu-HU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őszakokban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nyáron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(8-10 &amp; 17-21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óra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között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100" dirty="0"/>
          </a:p>
        </p:txBody>
      </p:sp>
      <p:sp>
        <p:nvSpPr>
          <p:cNvPr id="21" name="Text 18">
            <a:extLst>
              <a:ext uri="{FF2B5EF4-FFF2-40B4-BE49-F238E27FC236}">
                <a16:creationId xmlns:a16="http://schemas.microsoft.com/office/drawing/2014/main" id="{84BB28B2-AE9C-5B87-A3E8-2D1C26849E20}"/>
              </a:ext>
            </a:extLst>
          </p:cNvPr>
          <p:cNvSpPr/>
          <p:nvPr/>
        </p:nvSpPr>
        <p:spPr>
          <a:xfrm>
            <a:off x="3200400" y="2715768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270 g CO₂/kWh</a:t>
            </a:r>
            <a:endParaRPr lang="en-US" sz="1100" dirty="0"/>
          </a:p>
        </p:txBody>
      </p:sp>
      <p:sp>
        <p:nvSpPr>
          <p:cNvPr id="22" name="Shape 19">
            <a:extLst>
              <a:ext uri="{FF2B5EF4-FFF2-40B4-BE49-F238E27FC236}">
                <a16:creationId xmlns:a16="http://schemas.microsoft.com/office/drawing/2014/main" id="{9D945C4D-5EFB-E1CD-48A3-D3D9AD6762BD}"/>
              </a:ext>
            </a:extLst>
          </p:cNvPr>
          <p:cNvSpPr/>
          <p:nvPr/>
        </p:nvSpPr>
        <p:spPr>
          <a:xfrm>
            <a:off x="731520" y="3218688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3" name="Shape 20">
            <a:extLst>
              <a:ext uri="{FF2B5EF4-FFF2-40B4-BE49-F238E27FC236}">
                <a16:creationId xmlns:a16="http://schemas.microsoft.com/office/drawing/2014/main" id="{DF39041C-1580-51F1-800D-22A47958A74C}"/>
              </a:ext>
            </a:extLst>
          </p:cNvPr>
          <p:cNvSpPr/>
          <p:nvPr/>
        </p:nvSpPr>
        <p:spPr>
          <a:xfrm>
            <a:off x="731520" y="3218688"/>
            <a:ext cx="45720" cy="384048"/>
          </a:xfrm>
          <a:prstGeom prst="rect">
            <a:avLst/>
          </a:prstGeom>
          <a:solidFill>
            <a:srgbClr val="CC4444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5A4AB3F2-F305-D1F8-E4D5-583FE350FDBC}"/>
              </a:ext>
            </a:extLst>
          </p:cNvPr>
          <p:cNvSpPr/>
          <p:nvPr/>
        </p:nvSpPr>
        <p:spPr>
          <a:xfrm>
            <a:off x="1005840" y="3218688"/>
            <a:ext cx="27366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Tél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van,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csúcsidőszak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fosszils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termelés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is </a:t>
            </a:r>
            <a:r>
              <a:rPr lang="en-US" sz="110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bekapcsolódik</a:t>
            </a: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100" dirty="0"/>
          </a:p>
        </p:txBody>
      </p:sp>
      <p:sp>
        <p:nvSpPr>
          <p:cNvPr id="25" name="Text 22">
            <a:extLst>
              <a:ext uri="{FF2B5EF4-FFF2-40B4-BE49-F238E27FC236}">
                <a16:creationId xmlns:a16="http://schemas.microsoft.com/office/drawing/2014/main" id="{9B97A0F3-351A-FCCE-EBB1-24113B7F3F01}"/>
              </a:ext>
            </a:extLst>
          </p:cNvPr>
          <p:cNvSpPr/>
          <p:nvPr/>
        </p:nvSpPr>
        <p:spPr>
          <a:xfrm>
            <a:off x="3200400" y="3218688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CC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370 g CO₂/kWh</a:t>
            </a:r>
            <a:endParaRPr lang="en-US" sz="1100" dirty="0"/>
          </a:p>
        </p:txBody>
      </p:sp>
      <p:sp>
        <p:nvSpPr>
          <p:cNvPr id="26" name="Text 23">
            <a:extLst>
              <a:ext uri="{FF2B5EF4-FFF2-40B4-BE49-F238E27FC236}">
                <a16:creationId xmlns:a16="http://schemas.microsoft.com/office/drawing/2014/main" id="{0D32EEF7-6A0C-CC42-A8F3-7E83D7DC6010}"/>
              </a:ext>
            </a:extLst>
          </p:cNvPr>
          <p:cNvSpPr/>
          <p:nvPr/>
        </p:nvSpPr>
        <p:spPr>
          <a:xfrm>
            <a:off x="5715000" y="1490472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Digitálisan</a:t>
            </a: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elérhető</a:t>
            </a: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adatok</a:t>
            </a:r>
            <a:endParaRPr lang="en-US" sz="1600" dirty="0"/>
          </a:p>
        </p:txBody>
      </p:sp>
      <p:pic>
        <p:nvPicPr>
          <p:cNvPr id="27" name="Image 1" descr="preencoded.png">
            <a:extLst>
              <a:ext uri="{FF2B5EF4-FFF2-40B4-BE49-F238E27FC236}">
                <a16:creationId xmlns:a16="http://schemas.microsoft.com/office/drawing/2014/main" id="{02F11986-1587-7596-DAC8-69C67CF07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029968"/>
            <a:ext cx="274320" cy="274320"/>
          </a:xfrm>
          <a:prstGeom prst="rect">
            <a:avLst/>
          </a:prstGeom>
        </p:spPr>
      </p:pic>
      <p:sp>
        <p:nvSpPr>
          <p:cNvPr id="28" name="Text 24">
            <a:extLst>
              <a:ext uri="{FF2B5EF4-FFF2-40B4-BE49-F238E27FC236}">
                <a16:creationId xmlns:a16="http://schemas.microsoft.com/office/drawing/2014/main" id="{5B6B34DE-3820-E399-099D-7A93BFA48FED}"/>
              </a:ext>
            </a:extLst>
          </p:cNvPr>
          <p:cNvSpPr/>
          <p:nvPr/>
        </p:nvSpPr>
        <p:spPr>
          <a:xfrm>
            <a:off x="6126480" y="1993392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Diákok önállóan használhatják</a:t>
            </a:r>
            <a:endParaRPr lang="en-US" sz="1200" dirty="0"/>
          </a:p>
        </p:txBody>
      </p:sp>
      <p:pic>
        <p:nvPicPr>
          <p:cNvPr id="29" name="Image 2" descr="preencoded.png">
            <a:extLst>
              <a:ext uri="{FF2B5EF4-FFF2-40B4-BE49-F238E27FC236}">
                <a16:creationId xmlns:a16="http://schemas.microsoft.com/office/drawing/2014/main" id="{5B9FDC8E-20C4-E3E8-FCA1-9C163C103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487168"/>
            <a:ext cx="274320" cy="274320"/>
          </a:xfrm>
          <a:prstGeom prst="rect">
            <a:avLst/>
          </a:prstGeom>
        </p:spPr>
      </p:pic>
      <p:sp>
        <p:nvSpPr>
          <p:cNvPr id="30" name="Text 25">
            <a:extLst>
              <a:ext uri="{FF2B5EF4-FFF2-40B4-BE49-F238E27FC236}">
                <a16:creationId xmlns:a16="http://schemas.microsoft.com/office/drawing/2014/main" id="{233293B3-7E64-D797-A31D-CF932217DC13}"/>
              </a:ext>
            </a:extLst>
          </p:cNvPr>
          <p:cNvSpPr/>
          <p:nvPr/>
        </p:nvSpPr>
        <p:spPr>
          <a:xfrm>
            <a:off x="6126480" y="2450592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Böngészőben fut, nincs telepítés</a:t>
            </a:r>
            <a:endParaRPr lang="en-US" sz="1200" dirty="0"/>
          </a:p>
        </p:txBody>
      </p:sp>
      <p:pic>
        <p:nvPicPr>
          <p:cNvPr id="31" name="Image 3" descr="preencoded.png">
            <a:extLst>
              <a:ext uri="{FF2B5EF4-FFF2-40B4-BE49-F238E27FC236}">
                <a16:creationId xmlns:a16="http://schemas.microsoft.com/office/drawing/2014/main" id="{92AB2CEC-6130-3D49-7B8E-F55C01891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944368"/>
            <a:ext cx="274320" cy="274320"/>
          </a:xfrm>
          <a:prstGeom prst="rect">
            <a:avLst/>
          </a:prstGeom>
        </p:spPr>
      </p:pic>
      <p:sp>
        <p:nvSpPr>
          <p:cNvPr id="32" name="Text 26">
            <a:extLst>
              <a:ext uri="{FF2B5EF4-FFF2-40B4-BE49-F238E27FC236}">
                <a16:creationId xmlns:a16="http://schemas.microsoft.com/office/drawing/2014/main" id="{C1CFC577-3A11-17D7-A55D-57F3D1CAD4BA}"/>
              </a:ext>
            </a:extLst>
          </p:cNvPr>
          <p:cNvSpPr/>
          <p:nvPr/>
        </p:nvSpPr>
        <p:spPr>
          <a:xfrm>
            <a:off x="6126480" y="2907792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Heti/éves CO₂-kimutatás</a:t>
            </a:r>
            <a:endParaRPr lang="en-US" sz="1200" dirty="0"/>
          </a:p>
        </p:txBody>
      </p:sp>
      <p:pic>
        <p:nvPicPr>
          <p:cNvPr id="33" name="Image 4" descr="preencoded.png">
            <a:extLst>
              <a:ext uri="{FF2B5EF4-FFF2-40B4-BE49-F238E27FC236}">
                <a16:creationId xmlns:a16="http://schemas.microsoft.com/office/drawing/2014/main" id="{F922AEAE-0348-7BEC-0CA8-5A2910AF3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401568"/>
            <a:ext cx="274320" cy="274320"/>
          </a:xfrm>
          <a:prstGeom prst="rect">
            <a:avLst/>
          </a:prstGeom>
        </p:spPr>
      </p:pic>
      <p:sp>
        <p:nvSpPr>
          <p:cNvPr id="34" name="Text 27">
            <a:extLst>
              <a:ext uri="{FF2B5EF4-FFF2-40B4-BE49-F238E27FC236}">
                <a16:creationId xmlns:a16="http://schemas.microsoft.com/office/drawing/2014/main" id="{3F1A1EB4-7007-6F6B-3E59-487B59A9F3A9}"/>
              </a:ext>
            </a:extLst>
          </p:cNvPr>
          <p:cNvSpPr/>
          <p:nvPr/>
        </p:nvSpPr>
        <p:spPr>
          <a:xfrm>
            <a:off x="6126480" y="3364992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Közlekedési módok összehasonlítása</a:t>
            </a:r>
            <a:endParaRPr lang="en-US" sz="1200" dirty="0"/>
          </a:p>
        </p:txBody>
      </p:sp>
      <p:pic>
        <p:nvPicPr>
          <p:cNvPr id="35" name="Image 5" descr="preencoded.png">
            <a:extLst>
              <a:ext uri="{FF2B5EF4-FFF2-40B4-BE49-F238E27FC236}">
                <a16:creationId xmlns:a16="http://schemas.microsoft.com/office/drawing/2014/main" id="{9D217B7C-FFC1-9D29-82B0-53CF0E42D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858768"/>
            <a:ext cx="274320" cy="274320"/>
          </a:xfrm>
          <a:prstGeom prst="rect">
            <a:avLst/>
          </a:prstGeom>
        </p:spPr>
      </p:pic>
      <p:sp>
        <p:nvSpPr>
          <p:cNvPr id="36" name="Text 28">
            <a:extLst>
              <a:ext uri="{FF2B5EF4-FFF2-40B4-BE49-F238E27FC236}">
                <a16:creationId xmlns:a16="http://schemas.microsoft.com/office/drawing/2014/main" id="{2C881AC4-176E-6B62-36CA-8A1594878620}"/>
              </a:ext>
            </a:extLst>
          </p:cNvPr>
          <p:cNvSpPr/>
          <p:nvPr/>
        </p:nvSpPr>
        <p:spPr>
          <a:xfrm>
            <a:off x="6126480" y="3822192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Osztályszintű statisztikák</a:t>
            </a:r>
            <a:endParaRPr lang="en-US" sz="1200" dirty="0"/>
          </a:p>
        </p:txBody>
      </p:sp>
      <p:sp>
        <p:nvSpPr>
          <p:cNvPr id="39" name="Shape 30">
            <a:extLst>
              <a:ext uri="{FF2B5EF4-FFF2-40B4-BE49-F238E27FC236}">
                <a16:creationId xmlns:a16="http://schemas.microsoft.com/office/drawing/2014/main" id="{8121D555-D869-F396-5326-F706E2A7E7AA}"/>
              </a:ext>
            </a:extLst>
          </p:cNvPr>
          <p:cNvSpPr/>
          <p:nvPr/>
        </p:nvSpPr>
        <p:spPr>
          <a:xfrm>
            <a:off x="457200" y="4334256"/>
            <a:ext cx="8229600" cy="457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40" name="Text 31">
            <a:extLst>
              <a:ext uri="{FF2B5EF4-FFF2-40B4-BE49-F238E27FC236}">
                <a16:creationId xmlns:a16="http://schemas.microsoft.com/office/drawing/2014/main" id="{CAAD0F55-DB4E-7C6E-7058-3E6827879F10}"/>
              </a:ext>
            </a:extLst>
          </p:cNvPr>
          <p:cNvSpPr/>
          <p:nvPr/>
        </p:nvSpPr>
        <p:spPr>
          <a:xfrm>
            <a:off x="640080" y="4434840"/>
            <a:ext cx="373597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300" dirty="0">
                <a:hlinkClick r:id="rId5"/>
              </a:rPr>
              <a:t>https://app.electricitymaps.com/map/live/hourly</a:t>
            </a:r>
            <a:endParaRPr lang="en-US" sz="1300" dirty="0"/>
          </a:p>
          <a:p>
            <a:pPr algn="ctr"/>
            <a:endParaRPr lang="en-US" sz="1300" dirty="0"/>
          </a:p>
        </p:txBody>
      </p:sp>
      <p:sp>
        <p:nvSpPr>
          <p:cNvPr id="41" name="Text 2">
            <a:extLst>
              <a:ext uri="{FF2B5EF4-FFF2-40B4-BE49-F238E27FC236}">
                <a16:creationId xmlns:a16="http://schemas.microsoft.com/office/drawing/2014/main" id="{602BC6C2-7E14-4C83-2D32-54B05128982F}"/>
              </a:ext>
            </a:extLst>
          </p:cNvPr>
          <p:cNvSpPr/>
          <p:nvPr/>
        </p:nvSpPr>
        <p:spPr>
          <a:xfrm>
            <a:off x="4435692" y="4415359"/>
            <a:ext cx="1567543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6"/>
              </a:rPr>
              <a:t>Andorid</a:t>
            </a: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6"/>
              </a:rPr>
              <a:t> app </a:t>
            </a:r>
            <a:r>
              <a:rPr lang="en-US" sz="13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6"/>
              </a:rPr>
              <a:t>letöltése</a:t>
            </a:r>
            <a:endParaRPr lang="en-US" sz="1300" dirty="0"/>
          </a:p>
        </p:txBody>
      </p:sp>
      <p:sp>
        <p:nvSpPr>
          <p:cNvPr id="42" name="Text 2">
            <a:extLst>
              <a:ext uri="{FF2B5EF4-FFF2-40B4-BE49-F238E27FC236}">
                <a16:creationId xmlns:a16="http://schemas.microsoft.com/office/drawing/2014/main" id="{93E4D84D-9A97-AE50-DB4B-F8DABA928242}"/>
              </a:ext>
            </a:extLst>
          </p:cNvPr>
          <p:cNvSpPr/>
          <p:nvPr/>
        </p:nvSpPr>
        <p:spPr>
          <a:xfrm>
            <a:off x="6432889" y="4424503"/>
            <a:ext cx="1567543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7"/>
              </a:rPr>
              <a:t>iPnone app letöltése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271909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A88C0-8BAE-2523-97FF-20B0BD3F2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9F2788C1-3C50-D435-3AE6-35210257E925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7FBC2A94-062E-52BF-24F9-3179C5B0FE1C}"/>
              </a:ext>
            </a:extLst>
          </p:cNvPr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TANÁRI SEGÉDANYAG</a:t>
            </a:r>
            <a:endParaRPr lang="en-US" sz="2800" dirty="0"/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FEDC2D68-46F5-0090-4CE8-6B639038E4B0}"/>
              </a:ext>
            </a:extLst>
          </p:cNvPr>
          <p:cNvSpPr txBox="1"/>
          <p:nvPr/>
        </p:nvSpPr>
        <p:spPr>
          <a:xfrm>
            <a:off x="5013297" y="459173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hlinkClick r:id="rId3"/>
              </a:rPr>
              <a:t>https://www.elektrifikacio.hu/ISKOLA/</a:t>
            </a:r>
            <a:endParaRPr lang="hu-HU" dirty="0"/>
          </a:p>
          <a:p>
            <a:endParaRPr lang="hu-HU" dirty="0"/>
          </a:p>
        </p:txBody>
      </p:sp>
      <p:pic>
        <p:nvPicPr>
          <p:cNvPr id="32" name="Kép 31" descr="A képen szöveg, képernyőkép, szoftver, Weblap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005BF6F-7FAF-A0E7-B7F2-3F52FCF480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572" y="731520"/>
            <a:ext cx="3220403" cy="3680460"/>
          </a:xfrm>
          <a:prstGeom prst="rect">
            <a:avLst/>
          </a:prstGeom>
        </p:spPr>
      </p:pic>
      <p:grpSp>
        <p:nvGrpSpPr>
          <p:cNvPr id="7" name="Csoportba foglalás 6">
            <a:extLst>
              <a:ext uri="{FF2B5EF4-FFF2-40B4-BE49-F238E27FC236}">
                <a16:creationId xmlns:a16="http://schemas.microsoft.com/office/drawing/2014/main" id="{2E86689C-E045-95EC-5686-9107704ED974}"/>
              </a:ext>
            </a:extLst>
          </p:cNvPr>
          <p:cNvGrpSpPr/>
          <p:nvPr/>
        </p:nvGrpSpPr>
        <p:grpSpPr>
          <a:xfrm>
            <a:off x="312977" y="777240"/>
            <a:ext cx="5092492" cy="3680460"/>
            <a:chOff x="312977" y="777240"/>
            <a:chExt cx="5092492" cy="3680460"/>
          </a:xfrm>
        </p:grpSpPr>
        <p:pic>
          <p:nvPicPr>
            <p:cNvPr id="28" name="Kép 27">
              <a:extLst>
                <a:ext uri="{FF2B5EF4-FFF2-40B4-BE49-F238E27FC236}">
                  <a16:creationId xmlns:a16="http://schemas.microsoft.com/office/drawing/2014/main" id="{4D6BBBCF-FF90-D914-2E48-19D026E73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2977" y="777240"/>
              <a:ext cx="5092492" cy="3680460"/>
            </a:xfrm>
            <a:prstGeom prst="rect">
              <a:avLst/>
            </a:prstGeom>
          </p:spPr>
        </p:pic>
        <p:pic>
          <p:nvPicPr>
            <p:cNvPr id="6" name="Kép 5">
              <a:extLst>
                <a:ext uri="{FF2B5EF4-FFF2-40B4-BE49-F238E27FC236}">
                  <a16:creationId xmlns:a16="http://schemas.microsoft.com/office/drawing/2014/main" id="{EC512A66-652E-13DC-0CA1-7DA27D310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9622" y="978234"/>
              <a:ext cx="3091862" cy="596000"/>
            </a:xfrm>
            <a:prstGeom prst="rect">
              <a:avLst/>
            </a:prstGeom>
          </p:spPr>
        </p:pic>
        <p:pic>
          <p:nvPicPr>
            <p:cNvPr id="4" name="Kép 3" descr="A képen szöveg, Grafikus tervezés, Grafika látható&#10;&#10;Előfordulhat, hogy az AI által létrehozott tartalom helytelen.">
              <a:extLst>
                <a:ext uri="{FF2B5EF4-FFF2-40B4-BE49-F238E27FC236}">
                  <a16:creationId xmlns:a16="http://schemas.microsoft.com/office/drawing/2014/main" id="{30ABC044-06F7-30E2-7EF2-2F5A3B620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080" y="916581"/>
              <a:ext cx="1352718" cy="697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404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DBC91-BD9F-9F4D-DAC2-6B3EF3E94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86FBF7E5-9507-F31B-4359-099FAB0C4306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4719DBB1-B246-DCB2-AEF1-FD07BFBCC513}"/>
              </a:ext>
            </a:extLst>
          </p:cNvPr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TANÁRI SEGÉDANYAG</a:t>
            </a:r>
            <a:endParaRPr lang="en-US" sz="2800" dirty="0"/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158489EB-14A9-FE26-3562-F4EDBCC6F9F9}"/>
              </a:ext>
            </a:extLst>
          </p:cNvPr>
          <p:cNvSpPr txBox="1"/>
          <p:nvPr/>
        </p:nvSpPr>
        <p:spPr>
          <a:xfrm>
            <a:off x="5013297" y="459173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hlinkClick r:id="rId3"/>
              </a:rPr>
              <a:t>https://www.elektrifikacio.hu/ISKOLA/</a:t>
            </a:r>
            <a:endParaRPr lang="hu-HU" dirty="0"/>
          </a:p>
          <a:p>
            <a:endParaRPr lang="hu-HU" dirty="0"/>
          </a:p>
        </p:txBody>
      </p:sp>
      <p:pic>
        <p:nvPicPr>
          <p:cNvPr id="32" name="Kép 31" descr="A képen szöveg, képernyőkép, szoftver, Weblap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107E6C4-68EF-AA7A-7C89-4F7CDF679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39" y="950975"/>
            <a:ext cx="3049298" cy="3484911"/>
          </a:xfrm>
          <a:prstGeom prst="rect">
            <a:avLst/>
          </a:prstGeom>
        </p:spPr>
      </p:pic>
      <p:pic>
        <p:nvPicPr>
          <p:cNvPr id="5" name="Kép 4" descr="A képen szöveg, képernyőkép, Betűtípu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7E840DC-D266-B25E-EF50-3E24EBC6A8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8231" y="910509"/>
            <a:ext cx="3237490" cy="3463099"/>
          </a:xfrm>
          <a:prstGeom prst="rect">
            <a:avLst/>
          </a:prstGeom>
        </p:spPr>
      </p:pic>
      <p:pic>
        <p:nvPicPr>
          <p:cNvPr id="7" name="Kép 6" descr="A képen szöveg, képernyőkép, szoftver, szá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AA40E79-1B52-456C-132F-9DD6B51567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4757" y="1335110"/>
            <a:ext cx="2515704" cy="247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EA19D-99AB-5DDA-6E5E-211ED9138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9A2101AC-AB6A-F337-4576-C649EB323C7E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CDDD4D54-BC5C-CFB5-B775-5BD6F254A5A3}"/>
              </a:ext>
            </a:extLst>
          </p:cNvPr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TANÁRI SEGÉDANYAG</a:t>
            </a:r>
            <a:endParaRPr lang="en-US" sz="2800" dirty="0"/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C7A5B40D-B4BF-7468-B79A-B5833D587D92}"/>
              </a:ext>
            </a:extLst>
          </p:cNvPr>
          <p:cNvSpPr txBox="1"/>
          <p:nvPr/>
        </p:nvSpPr>
        <p:spPr>
          <a:xfrm>
            <a:off x="5013297" y="459173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>
                <a:hlinkClick r:id="rId3"/>
              </a:rPr>
              <a:t>https://www.elektrifikacio.hu/ISKOLA/</a:t>
            </a:r>
            <a:endParaRPr lang="hu-HU" dirty="0"/>
          </a:p>
          <a:p>
            <a:endParaRPr lang="hu-HU" dirty="0"/>
          </a:p>
        </p:txBody>
      </p:sp>
      <p:pic>
        <p:nvPicPr>
          <p:cNvPr id="6" name="Kép 5" descr="A képen szöveg, képernyőkép, Betűtípus, szoftv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3F6DE19-3598-0ED7-500C-ED1AC5F47C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977" y="876062"/>
            <a:ext cx="3020148" cy="3616850"/>
          </a:xfrm>
          <a:prstGeom prst="rect">
            <a:avLst/>
          </a:prstGeom>
        </p:spPr>
      </p:pic>
      <p:pic>
        <p:nvPicPr>
          <p:cNvPr id="11" name="Kép 10" descr="A képen szöveg, elektronika, képernyőkép, multiméd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E24321D-86DF-4D9E-CEA7-CD69497B559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83" t="17647" r="9697" b="2374"/>
          <a:stretch>
            <a:fillRect/>
          </a:stretch>
        </p:blipFill>
        <p:spPr>
          <a:xfrm>
            <a:off x="3777343" y="876062"/>
            <a:ext cx="2640211" cy="384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9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A3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Shape 1"/>
          <p:cNvSpPr/>
          <p:nvPr/>
        </p:nvSpPr>
        <p:spPr>
          <a:xfrm>
            <a:off x="0" y="54864"/>
            <a:ext cx="9144000" cy="27432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914400"/>
            <a:ext cx="822960" cy="82296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14400" y="18288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KÖSZÖNÖM</a:t>
            </a:r>
            <a:endParaRPr lang="en-US" sz="4000" dirty="0"/>
          </a:p>
          <a:p>
            <a:pPr marL="0" indent="0" algn="ctr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FIGYELMET!</a:t>
            </a:r>
            <a:endParaRPr lang="en-US" sz="4000" dirty="0"/>
          </a:p>
        </p:txBody>
      </p:sp>
      <p:sp>
        <p:nvSpPr>
          <p:cNvPr id="6" name="Shape 3"/>
          <p:cNvSpPr/>
          <p:nvPr/>
        </p:nvSpPr>
        <p:spPr>
          <a:xfrm>
            <a:off x="3200400" y="3063240"/>
            <a:ext cx="2743200" cy="1828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7" name="Text 4"/>
          <p:cNvSpPr/>
          <p:nvPr/>
        </p:nvSpPr>
        <p:spPr>
          <a:xfrm>
            <a:off x="914400" y="32918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Pataki Gábor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914400" y="3611880"/>
            <a:ext cx="7315200" cy="3200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Független elektrifikációs szakértő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Shape 6"/>
          <p:cNvSpPr/>
          <p:nvPr/>
        </p:nvSpPr>
        <p:spPr>
          <a:xfrm>
            <a:off x="2286000" y="4069080"/>
            <a:ext cx="4572000" cy="594360"/>
          </a:xfrm>
          <a:prstGeom prst="rect">
            <a:avLst/>
          </a:prstGeom>
          <a:solidFill>
            <a:srgbClr val="669933">
              <a:alpha val="70000"/>
            </a:srgbClr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0" name="Text 7"/>
          <p:cNvSpPr/>
          <p:nvPr/>
        </p:nvSpPr>
        <p:spPr>
          <a:xfrm>
            <a:off x="2286000" y="4069080"/>
            <a:ext cx="4572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Elektrifikacio</a:t>
            </a:r>
            <a:r>
              <a:rPr lang="en-US" sz="14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.hu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32004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MENETREND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051560"/>
            <a:ext cx="78638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5" name="Shape 3"/>
          <p:cNvSpPr/>
          <p:nvPr/>
        </p:nvSpPr>
        <p:spPr>
          <a:xfrm>
            <a:off x="640080" y="1051560"/>
            <a:ext cx="64008" cy="65836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6" name="Text 4"/>
          <p:cNvSpPr/>
          <p:nvPr/>
        </p:nvSpPr>
        <p:spPr>
          <a:xfrm>
            <a:off x="914400" y="109728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1554480" y="110642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Miért fontos ez most?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554480" y="139903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Megdöbbentő 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adatok az elektrifikációról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640080" y="1828800"/>
            <a:ext cx="78638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1" name="Shape 8"/>
          <p:cNvSpPr/>
          <p:nvPr/>
        </p:nvSpPr>
        <p:spPr>
          <a:xfrm>
            <a:off x="640080" y="1828800"/>
            <a:ext cx="64008" cy="65836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2" name="Text 9"/>
          <p:cNvSpPr/>
          <p:nvPr/>
        </p:nvSpPr>
        <p:spPr>
          <a:xfrm>
            <a:off x="914400" y="1874520"/>
            <a:ext cx="640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400" dirty="0"/>
          </a:p>
        </p:txBody>
      </p:sp>
      <p:sp>
        <p:nvSpPr>
          <p:cNvPr id="13" name="Text 10"/>
          <p:cNvSpPr/>
          <p:nvPr/>
        </p:nvSpPr>
        <p:spPr>
          <a:xfrm>
            <a:off x="1554480" y="188366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közlekedés elektrifikációja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1554480" y="217627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Globális trendek és magyar helyzet</a:t>
            </a:r>
            <a:endParaRPr lang="en-US" sz="1200" dirty="0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1947672"/>
            <a:ext cx="411480" cy="411480"/>
          </a:xfrm>
          <a:prstGeom prst="rect">
            <a:avLst/>
          </a:prstGeom>
        </p:spPr>
      </p:pic>
      <p:sp>
        <p:nvSpPr>
          <p:cNvPr id="16" name="Shape 12"/>
          <p:cNvSpPr/>
          <p:nvPr/>
        </p:nvSpPr>
        <p:spPr>
          <a:xfrm>
            <a:off x="640080" y="2606040"/>
            <a:ext cx="78638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7" name="Shape 13"/>
          <p:cNvSpPr/>
          <p:nvPr/>
        </p:nvSpPr>
        <p:spPr>
          <a:xfrm>
            <a:off x="640080" y="2606040"/>
            <a:ext cx="64008" cy="65836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8" name="Text 14"/>
          <p:cNvSpPr/>
          <p:nvPr/>
        </p:nvSpPr>
        <p:spPr>
          <a:xfrm>
            <a:off x="914400" y="2651760"/>
            <a:ext cx="640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400" dirty="0"/>
          </a:p>
        </p:txBody>
      </p:sp>
      <p:sp>
        <p:nvSpPr>
          <p:cNvPr id="19" name="Text 15"/>
          <p:cNvSpPr/>
          <p:nvPr/>
        </p:nvSpPr>
        <p:spPr>
          <a:xfrm>
            <a:off x="1554480" y="266090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 </a:t>
            </a:r>
            <a:r>
              <a:rPr lang="en-US" sz="16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óravázlat</a:t>
            </a: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javaslatok</a:t>
            </a:r>
            <a:endParaRPr lang="en-US" sz="1600" dirty="0"/>
          </a:p>
        </p:txBody>
      </p:sp>
      <p:sp>
        <p:nvSpPr>
          <p:cNvPr id="20" name="Text 16"/>
          <p:cNvSpPr/>
          <p:nvPr/>
        </p:nvSpPr>
        <p:spPr>
          <a:xfrm>
            <a:off x="1554480" y="295351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számokon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keresztül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is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levezethető</a:t>
            </a:r>
            <a:endParaRPr lang="en-US" sz="1200" dirty="0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2724912"/>
            <a:ext cx="411480" cy="411480"/>
          </a:xfrm>
          <a:prstGeom prst="rect">
            <a:avLst/>
          </a:prstGeom>
        </p:spPr>
      </p:pic>
      <p:sp>
        <p:nvSpPr>
          <p:cNvPr id="22" name="Shape 17"/>
          <p:cNvSpPr/>
          <p:nvPr/>
        </p:nvSpPr>
        <p:spPr>
          <a:xfrm>
            <a:off x="640080" y="3383280"/>
            <a:ext cx="78638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23" name="Shape 18"/>
          <p:cNvSpPr/>
          <p:nvPr/>
        </p:nvSpPr>
        <p:spPr>
          <a:xfrm>
            <a:off x="640080" y="3383280"/>
            <a:ext cx="64008" cy="65836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4" name="Text 19"/>
          <p:cNvSpPr/>
          <p:nvPr/>
        </p:nvSpPr>
        <p:spPr>
          <a:xfrm>
            <a:off x="914400" y="3429000"/>
            <a:ext cx="640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400" dirty="0"/>
          </a:p>
        </p:txBody>
      </p:sp>
      <p:sp>
        <p:nvSpPr>
          <p:cNvPr id="25" name="Text 20"/>
          <p:cNvSpPr/>
          <p:nvPr/>
        </p:nvSpPr>
        <p:spPr>
          <a:xfrm>
            <a:off x="1554480" y="343814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Interaktív</a:t>
            </a: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térkép</a:t>
            </a: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 </a:t>
            </a:r>
            <a:r>
              <a:rPr lang="en-US" sz="16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világból</a:t>
            </a:r>
            <a:endParaRPr lang="en-US" sz="1600" dirty="0"/>
          </a:p>
        </p:txBody>
      </p:sp>
      <p:sp>
        <p:nvSpPr>
          <p:cNvPr id="26" name="Text 21"/>
          <p:cNvSpPr/>
          <p:nvPr/>
        </p:nvSpPr>
        <p:spPr>
          <a:xfrm>
            <a:off x="1554480" y="373075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Próbáld ki, amit a diákoknak adnál</a:t>
            </a:r>
            <a:endParaRPr lang="en-US" sz="1200" dirty="0"/>
          </a:p>
        </p:txBody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3502152"/>
            <a:ext cx="411480" cy="411480"/>
          </a:xfrm>
          <a:prstGeom prst="rect">
            <a:avLst/>
          </a:prstGeom>
        </p:spPr>
      </p:pic>
      <p:sp>
        <p:nvSpPr>
          <p:cNvPr id="28" name="Shape 22"/>
          <p:cNvSpPr/>
          <p:nvPr/>
        </p:nvSpPr>
        <p:spPr>
          <a:xfrm>
            <a:off x="640080" y="4160520"/>
            <a:ext cx="78638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29" name="Shape 23"/>
          <p:cNvSpPr/>
          <p:nvPr/>
        </p:nvSpPr>
        <p:spPr>
          <a:xfrm>
            <a:off x="640080" y="4160520"/>
            <a:ext cx="64008" cy="65836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0" name="Text 24"/>
          <p:cNvSpPr/>
          <p:nvPr/>
        </p:nvSpPr>
        <p:spPr>
          <a:xfrm>
            <a:off x="914400" y="4206240"/>
            <a:ext cx="640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2400" dirty="0"/>
          </a:p>
        </p:txBody>
      </p:sp>
      <p:sp>
        <p:nvSpPr>
          <p:cNvPr id="31" name="Text 25"/>
          <p:cNvSpPr/>
          <p:nvPr/>
        </p:nvSpPr>
        <p:spPr>
          <a:xfrm>
            <a:off x="1554480" y="421538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 vihetnek haza?</a:t>
            </a:r>
            <a:endParaRPr lang="en-US" sz="1600" dirty="0"/>
          </a:p>
        </p:txBody>
      </p:sp>
      <p:sp>
        <p:nvSpPr>
          <p:cNvPr id="32" name="Text 26"/>
          <p:cNvSpPr/>
          <p:nvPr/>
        </p:nvSpPr>
        <p:spPr>
          <a:xfrm>
            <a:off x="1554480" y="450799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Digitális eszközök és segédanyagok</a:t>
            </a:r>
            <a:endParaRPr lang="en-US" sz="1200" dirty="0"/>
          </a:p>
        </p:txBody>
      </p:sp>
      <p:pic>
        <p:nvPicPr>
          <p:cNvPr id="33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2400" y="4279392"/>
            <a:ext cx="411480" cy="411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A3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MIÉRT FONTOS EZ MOST?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005840"/>
            <a:ext cx="2560320" cy="201168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256032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600" b="1" dirty="0">
                <a:solidFill>
                  <a:srgbClr val="FFCC6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54%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640080" y="2103120"/>
            <a:ext cx="21945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 </a:t>
            </a:r>
            <a:r>
              <a:rPr lang="en-US" sz="11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teherautók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piaci részesedése Kínában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(2025. december)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291840" y="1005840"/>
            <a:ext cx="2560320" cy="201168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8" name="Text 6"/>
          <p:cNvSpPr/>
          <p:nvPr/>
        </p:nvSpPr>
        <p:spPr>
          <a:xfrm>
            <a:off x="3291840" y="1097280"/>
            <a:ext cx="256032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6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100%</a:t>
            </a:r>
            <a:endParaRPr lang="en-US" sz="5600" dirty="0"/>
          </a:p>
        </p:txBody>
      </p:sp>
      <p:sp>
        <p:nvSpPr>
          <p:cNvPr id="9" name="Text 7"/>
          <p:cNvSpPr/>
          <p:nvPr/>
        </p:nvSpPr>
        <p:spPr>
          <a:xfrm>
            <a:off x="3474720" y="2103120"/>
            <a:ext cx="21945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Városi autóbuszok elektrifikációja Kínában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126480" y="1005840"/>
            <a:ext cx="2560320" cy="201168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1" name="Text 9"/>
          <p:cNvSpPr/>
          <p:nvPr/>
        </p:nvSpPr>
        <p:spPr>
          <a:xfrm>
            <a:off x="6126480" y="105156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FFCC6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BYD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126480" y="164592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Komárom</a:t>
            </a:r>
            <a:r>
              <a:rPr lang="en-US" sz="1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&amp; Szeged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309360" y="2103120"/>
            <a:ext cx="21945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 járműgyár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Magyarországon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" y="3291840"/>
            <a:ext cx="8229600" cy="1280160"/>
          </a:xfrm>
          <a:prstGeom prst="rect">
            <a:avLst/>
          </a:prstGeom>
          <a:solidFill>
            <a:srgbClr val="669933">
              <a:alpha val="80000"/>
            </a:srgbClr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520440"/>
            <a:ext cx="457200" cy="457200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1371600" y="3383280"/>
            <a:ext cx="71323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 decemberben először előzte meg az elektromos nehéz tehergépjárművek eladása a dízelét Kínában. Ez nem jövőkép – ez a jelen. A tanítványaink már ebben a világban fognak élni.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182880"/>
            <a:ext cx="7863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AZ ELEKTRIFIKÁCIÓ GLOBÁLIS TRENDJEI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640080" y="68580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Kína: NEV nehéz tehergépjármű-eladások (2025)</a:t>
            </a:r>
            <a:endParaRPr lang="en-US" sz="13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457200" y="1097280"/>
          <a:ext cx="50292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5760720" y="1097280"/>
            <a:ext cx="2926080" cy="91440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7" name="Shape 4"/>
          <p:cNvSpPr/>
          <p:nvPr/>
        </p:nvSpPr>
        <p:spPr>
          <a:xfrm>
            <a:off x="5760720" y="1097280"/>
            <a:ext cx="54864" cy="914400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8" name="Text 5"/>
          <p:cNvSpPr/>
          <p:nvPr/>
        </p:nvSpPr>
        <p:spPr>
          <a:xfrm>
            <a:off x="5989320" y="114300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66993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231 100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5989320" y="155448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Összes NEV tehergépjármű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2025-ben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5760720" y="2194560"/>
            <a:ext cx="2926080" cy="91440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1" name="Shape 8"/>
          <p:cNvSpPr/>
          <p:nvPr/>
        </p:nvSpPr>
        <p:spPr>
          <a:xfrm>
            <a:off x="5760720" y="2194560"/>
            <a:ext cx="54864" cy="91440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2" name="Text 9"/>
          <p:cNvSpPr/>
          <p:nvPr/>
        </p:nvSpPr>
        <p:spPr>
          <a:xfrm>
            <a:off x="5989320" y="224028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29%</a:t>
            </a:r>
            <a:endParaRPr lang="en-US" sz="2400" dirty="0"/>
          </a:p>
        </p:txBody>
      </p:sp>
      <p:sp>
        <p:nvSpPr>
          <p:cNvPr id="13" name="Text 10"/>
          <p:cNvSpPr/>
          <p:nvPr/>
        </p:nvSpPr>
        <p:spPr>
          <a:xfrm>
            <a:off x="5989320" y="265176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Éves NEV penetráció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(2024: 14%)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760720" y="3291840"/>
            <a:ext cx="2926080" cy="91440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5" name="Shape 12"/>
          <p:cNvSpPr/>
          <p:nvPr/>
        </p:nvSpPr>
        <p:spPr>
          <a:xfrm>
            <a:off x="5760720" y="3291840"/>
            <a:ext cx="54864" cy="914400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6" name="Text 13"/>
          <p:cNvSpPr/>
          <p:nvPr/>
        </p:nvSpPr>
        <p:spPr>
          <a:xfrm>
            <a:off x="5989320" y="333756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CC66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+182%</a:t>
            </a:r>
            <a:endParaRPr lang="en-US" sz="2400" dirty="0"/>
          </a:p>
        </p:txBody>
      </p:sp>
      <p:sp>
        <p:nvSpPr>
          <p:cNvPr id="17" name="Text 14"/>
          <p:cNvSpPr/>
          <p:nvPr/>
        </p:nvSpPr>
        <p:spPr>
          <a:xfrm>
            <a:off x="5989320" y="3749040"/>
            <a:ext cx="25603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Év/év növekedés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457200" y="466344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Forrás: CAAM, 2025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>
            <a:extLst>
              <a:ext uri="{FF2B5EF4-FFF2-40B4-BE49-F238E27FC236}">
                <a16:creationId xmlns:a16="http://schemas.microsoft.com/office/drawing/2014/main" id="{DA8FDAAF-9782-35A1-0348-38E44BB72034}"/>
              </a:ext>
            </a:extLst>
          </p:cNvPr>
          <p:cNvSpPr/>
          <p:nvPr/>
        </p:nvSpPr>
        <p:spPr>
          <a:xfrm>
            <a:off x="502920" y="102870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182880"/>
            <a:ext cx="7863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MAGYARORSZÁG ÉS AZ ELEKTRIFIKÁCIÓ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1325880" y="1200150"/>
            <a:ext cx="9144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txBody>
          <a:bodyPr/>
          <a:lstStyle/>
          <a:p>
            <a:endParaRPr lang="hu-HU" dirty="0"/>
          </a:p>
        </p:txBody>
      </p:sp>
      <p:sp>
        <p:nvSpPr>
          <p:cNvPr id="7" name="Text 4"/>
          <p:cNvSpPr/>
          <p:nvPr/>
        </p:nvSpPr>
        <p:spPr>
          <a:xfrm>
            <a:off x="64008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</a:rPr>
              <a:t>Járműgyártás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40080" y="2743200"/>
            <a:ext cx="2286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</a:t>
            </a:r>
            <a:r>
              <a:rPr lang="en-US" sz="120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járműgyártásban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meghatározó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szerepet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töltünk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be.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Mercedes 350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ezer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jármű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Debrecen 150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ezer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jármű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várható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BYD Szeged &amp;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Győrben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Audi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3337560" y="100584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0" name="Shape 7"/>
          <p:cNvSpPr/>
          <p:nvPr/>
        </p:nvSpPr>
        <p:spPr>
          <a:xfrm>
            <a:off x="4206240" y="1234440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552" y="1444752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352044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Elektromos</a:t>
            </a: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töltés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3520439" y="2743200"/>
            <a:ext cx="2387379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Otthon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70 Ft/kWh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Gyorsan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hálózaton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150-300 Ft/kWh</a:t>
            </a:r>
            <a:endParaRPr lang="en-US" sz="1200" dirty="0"/>
          </a:p>
        </p:txBody>
      </p:sp>
      <p:sp>
        <p:nvSpPr>
          <p:cNvPr id="14" name="Shape 10"/>
          <p:cNvSpPr/>
          <p:nvPr/>
        </p:nvSpPr>
        <p:spPr>
          <a:xfrm>
            <a:off x="6217920" y="100584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5" name="Shape 11"/>
          <p:cNvSpPr/>
          <p:nvPr/>
        </p:nvSpPr>
        <p:spPr>
          <a:xfrm>
            <a:off x="7086600" y="1234440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6912" y="1444752"/>
            <a:ext cx="502920" cy="50292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640080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WLTP vs. valóság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6400800" y="2743200"/>
            <a:ext cx="2286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80%-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át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tudja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valós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fogyasztással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ezt érdemes tanítani!</a:t>
            </a:r>
            <a:endParaRPr lang="en-US" sz="1200" dirty="0"/>
          </a:p>
        </p:txBody>
      </p:sp>
      <p:sp>
        <p:nvSpPr>
          <p:cNvPr id="19" name="Shape 14"/>
          <p:cNvSpPr/>
          <p:nvPr/>
        </p:nvSpPr>
        <p:spPr>
          <a:xfrm>
            <a:off x="457200" y="4114800"/>
            <a:ext cx="8229600" cy="64008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206240"/>
            <a:ext cx="365760" cy="36576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188720" y="411480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diákok számára ezek nem absztrakt számok – LE KELL FORDÍTANI</a:t>
            </a:r>
            <a:endParaRPr lang="en-US" sz="1400" dirty="0"/>
          </a:p>
        </p:txBody>
      </p:sp>
      <p:pic>
        <p:nvPicPr>
          <p:cNvPr id="2050" name="Picture 2" descr="Electric car - Free transport icons">
            <a:extLst>
              <a:ext uri="{FF2B5EF4-FFF2-40B4-BE49-F238E27FC236}">
                <a16:creationId xmlns:a16="http://schemas.microsoft.com/office/drawing/2014/main" id="{CA6D4ACF-9DF0-0D14-8D7F-DB0216807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17" y="1317280"/>
            <a:ext cx="684711" cy="68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0C860-4ED2-D814-6120-E47DA53A3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A1501F80-A2C9-F87E-E4BE-0DA749CF392D}"/>
              </a:ext>
            </a:extLst>
          </p:cNvPr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30AA4040-89D7-4BAC-0B69-6538E23E50BA}"/>
              </a:ext>
            </a:extLst>
          </p:cNvPr>
          <p:cNvSpPr/>
          <p:nvPr/>
        </p:nvSpPr>
        <p:spPr>
          <a:xfrm>
            <a:off x="640080" y="182880"/>
            <a:ext cx="7863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MAGYARORSZÁG ÉS AZ ELEKTRIFIKÁCIÓ</a:t>
            </a:r>
            <a:endParaRPr lang="en-US" sz="2400" dirty="0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94CB74F4-A690-3043-79FB-225F54803AA3}"/>
              </a:ext>
            </a:extLst>
          </p:cNvPr>
          <p:cNvSpPr/>
          <p:nvPr/>
        </p:nvSpPr>
        <p:spPr>
          <a:xfrm>
            <a:off x="457200" y="100584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E534D8CB-B65A-2694-6679-591982C76DCC}"/>
              </a:ext>
            </a:extLst>
          </p:cNvPr>
          <p:cNvSpPr/>
          <p:nvPr/>
        </p:nvSpPr>
        <p:spPr>
          <a:xfrm>
            <a:off x="1325880" y="1234440"/>
            <a:ext cx="914400" cy="914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hu-HU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90E63E1F-91BB-3AA6-B165-841A9AE4039A}"/>
              </a:ext>
            </a:extLst>
          </p:cNvPr>
          <p:cNvSpPr/>
          <p:nvPr/>
        </p:nvSpPr>
        <p:spPr>
          <a:xfrm>
            <a:off x="64008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Fosszilis</a:t>
            </a: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jármű</a:t>
            </a:r>
            <a:endParaRPr lang="en-US" sz="160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6F2C4009-3E7A-0837-C45F-663888A741EB}"/>
              </a:ext>
            </a:extLst>
          </p:cNvPr>
          <p:cNvSpPr/>
          <p:nvPr/>
        </p:nvSpPr>
        <p:spPr>
          <a:xfrm>
            <a:off x="640080" y="2743200"/>
            <a:ext cx="2286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liter/100 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x 550 Ft/l = 4400 Ft/100km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</a:t>
            </a:r>
            <a:r>
              <a:rPr lang="en-US" sz="1200" baseline="-25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kibocsátás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2,34 kg/liter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2,34 x 8 = 18,4 kg/100 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6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184 g/km – a CO</a:t>
            </a:r>
            <a:r>
              <a:rPr lang="en-US" sz="1600" b="1" baseline="-25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b="1" dirty="0" err="1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kibocsátása</a:t>
            </a:r>
            <a:endParaRPr lang="en-US" sz="1200" dirty="0"/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F83A0443-3C28-7FB3-AF6E-EE58044770CF}"/>
              </a:ext>
            </a:extLst>
          </p:cNvPr>
          <p:cNvSpPr/>
          <p:nvPr/>
        </p:nvSpPr>
        <p:spPr>
          <a:xfrm>
            <a:off x="3337560" y="100584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CE5E1A92-C964-8619-5A6B-A19F0C0EDB44}"/>
              </a:ext>
            </a:extLst>
          </p:cNvPr>
          <p:cNvSpPr/>
          <p:nvPr/>
        </p:nvSpPr>
        <p:spPr>
          <a:xfrm>
            <a:off x="4206240" y="1234440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04A53797-715B-F8D6-10D4-7C6ACD376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552" y="1444752"/>
            <a:ext cx="502920" cy="502920"/>
          </a:xfrm>
          <a:prstGeom prst="rect">
            <a:avLst/>
          </a:prstGeom>
        </p:spPr>
      </p:pic>
      <p:sp>
        <p:nvSpPr>
          <p:cNvPr id="12" name="Text 8">
            <a:extLst>
              <a:ext uri="{FF2B5EF4-FFF2-40B4-BE49-F238E27FC236}">
                <a16:creationId xmlns:a16="http://schemas.microsoft.com/office/drawing/2014/main" id="{4E08E099-9F2A-90CA-0576-63DCA84628D6}"/>
              </a:ext>
            </a:extLst>
          </p:cNvPr>
          <p:cNvSpPr/>
          <p:nvPr/>
        </p:nvSpPr>
        <p:spPr>
          <a:xfrm>
            <a:off x="352044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Elektromos</a:t>
            </a: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jármű</a:t>
            </a:r>
            <a:endParaRPr lang="en-US" sz="1600" dirty="0"/>
          </a:p>
        </p:txBody>
      </p:sp>
      <p:sp>
        <p:nvSpPr>
          <p:cNvPr id="14" name="Shape 10">
            <a:extLst>
              <a:ext uri="{FF2B5EF4-FFF2-40B4-BE49-F238E27FC236}">
                <a16:creationId xmlns:a16="http://schemas.microsoft.com/office/drawing/2014/main" id="{FD8291DA-018D-FC07-4F8A-EF2406FEBD05}"/>
              </a:ext>
            </a:extLst>
          </p:cNvPr>
          <p:cNvSpPr/>
          <p:nvPr/>
        </p:nvSpPr>
        <p:spPr>
          <a:xfrm>
            <a:off x="6217920" y="1005840"/>
            <a:ext cx="265176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5" name="Shape 11">
            <a:extLst>
              <a:ext uri="{FF2B5EF4-FFF2-40B4-BE49-F238E27FC236}">
                <a16:creationId xmlns:a16="http://schemas.microsoft.com/office/drawing/2014/main" id="{8C1029FE-2921-93DE-50D6-970709043CCD}"/>
              </a:ext>
            </a:extLst>
          </p:cNvPr>
          <p:cNvSpPr/>
          <p:nvPr/>
        </p:nvSpPr>
        <p:spPr>
          <a:xfrm>
            <a:off x="7086600" y="1234440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16" name="Image 2" descr="preencoded.png">
            <a:extLst>
              <a:ext uri="{FF2B5EF4-FFF2-40B4-BE49-F238E27FC236}">
                <a16:creationId xmlns:a16="http://schemas.microsoft.com/office/drawing/2014/main" id="{79C1D843-F441-5C16-0522-10D2FD291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6912" y="1444752"/>
            <a:ext cx="502920" cy="502920"/>
          </a:xfrm>
          <a:prstGeom prst="rect">
            <a:avLst/>
          </a:prstGeom>
        </p:spPr>
      </p:pic>
      <p:sp>
        <p:nvSpPr>
          <p:cNvPr id="17" name="Text 12">
            <a:extLst>
              <a:ext uri="{FF2B5EF4-FFF2-40B4-BE49-F238E27FC236}">
                <a16:creationId xmlns:a16="http://schemas.microsoft.com/office/drawing/2014/main" id="{90BB0642-F705-0AE8-77F0-0835DF3C9C8F}"/>
              </a:ext>
            </a:extLst>
          </p:cNvPr>
          <p:cNvSpPr/>
          <p:nvPr/>
        </p:nvSpPr>
        <p:spPr>
          <a:xfrm>
            <a:off x="6400800" y="228600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Megtakarítás</a:t>
            </a:r>
            <a:endParaRPr lang="en-US" sz="1600" dirty="0"/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FCD58465-CB4A-C5BD-AF84-F705CEA6B885}"/>
              </a:ext>
            </a:extLst>
          </p:cNvPr>
          <p:cNvSpPr/>
          <p:nvPr/>
        </p:nvSpPr>
        <p:spPr>
          <a:xfrm>
            <a:off x="6302829" y="2845526"/>
            <a:ext cx="269748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4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</a:t>
            </a:r>
            <a:r>
              <a:rPr lang="en-US" sz="1400" b="1" baseline="-25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4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megtakarítás</a:t>
            </a:r>
            <a:r>
              <a:rPr lang="en-US" sz="14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159 g/100km</a:t>
            </a:r>
            <a:br>
              <a:rPr lang="en-US" sz="14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azaz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10.000 km/</a:t>
            </a:r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1,59 t</a:t>
            </a:r>
            <a:br>
              <a:rPr lang="en-US" sz="1600" b="1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6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Üzemanyag</a:t>
            </a:r>
            <a:r>
              <a:rPr lang="en-US" sz="16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költség</a:t>
            </a:r>
            <a:r>
              <a:rPr lang="en-US" sz="16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3210 Ft/100km </a:t>
            </a:r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azaz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321.000 Ft/</a:t>
            </a:r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</a:t>
            </a:r>
            <a:br>
              <a:rPr lang="en-US" sz="1600" b="1" dirty="0">
                <a:solidFill>
                  <a:srgbClr val="FF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id="{F422AB75-D8B0-865C-3FE9-18034493F09A}"/>
              </a:ext>
            </a:extLst>
          </p:cNvPr>
          <p:cNvSpPr/>
          <p:nvPr/>
        </p:nvSpPr>
        <p:spPr>
          <a:xfrm>
            <a:off x="457200" y="4114800"/>
            <a:ext cx="8229600" cy="64008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E98BC4F9-EEF2-322F-9618-C22647302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206240"/>
            <a:ext cx="365760" cy="365760"/>
          </a:xfrm>
          <a:prstGeom prst="rect">
            <a:avLst/>
          </a:prstGeom>
        </p:spPr>
      </p:pic>
      <p:sp>
        <p:nvSpPr>
          <p:cNvPr id="21" name="Text 15">
            <a:extLst>
              <a:ext uri="{FF2B5EF4-FFF2-40B4-BE49-F238E27FC236}">
                <a16:creationId xmlns:a16="http://schemas.microsoft.com/office/drawing/2014/main" id="{D4592D86-2B87-DAC7-4C63-662009304EC1}"/>
              </a:ext>
            </a:extLst>
          </p:cNvPr>
          <p:cNvSpPr/>
          <p:nvPr/>
        </p:nvSpPr>
        <p:spPr>
          <a:xfrm>
            <a:off x="1188720" y="411480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diákok számára ezek nem absztrakt számok – LE KELL FORDÍTANI</a:t>
            </a:r>
            <a:endParaRPr lang="en-US" sz="1400" dirty="0"/>
          </a:p>
        </p:txBody>
      </p:sp>
      <p:pic>
        <p:nvPicPr>
          <p:cNvPr id="1028" name="Picture 4" descr="Car at gas station - Free transport icons">
            <a:extLst>
              <a:ext uri="{FF2B5EF4-FFF2-40B4-BE49-F238E27FC236}">
                <a16:creationId xmlns:a16="http://schemas.microsoft.com/office/drawing/2014/main" id="{4DF2ED46-F8ED-B79A-05BF-8649C56D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73" y="1382159"/>
            <a:ext cx="565513" cy="56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5">
            <a:extLst>
              <a:ext uri="{FF2B5EF4-FFF2-40B4-BE49-F238E27FC236}">
                <a16:creationId xmlns:a16="http://schemas.microsoft.com/office/drawing/2014/main" id="{0E21C127-F3DF-EA8D-154E-DA7E5DEF92B8}"/>
              </a:ext>
            </a:extLst>
          </p:cNvPr>
          <p:cNvSpPr/>
          <p:nvPr/>
        </p:nvSpPr>
        <p:spPr>
          <a:xfrm>
            <a:off x="3429000" y="2697480"/>
            <a:ext cx="2560320" cy="12115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kWh/100 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x 70 Ft/kWh = 1190 Ft/100km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</a:t>
            </a:r>
            <a:r>
              <a:rPr lang="en-US" sz="1200" baseline="-25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kibocsátás</a:t>
            </a: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0,15 kg/kWh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x 0,15 kg = 2,55 kg/100 km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g/km – a CO</a:t>
            </a:r>
            <a:r>
              <a:rPr lang="en-US" sz="1600" b="1" baseline="-25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b="1" dirty="0" err="1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kibocsátása</a:t>
            </a:r>
            <a:b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88832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 MINDEN KISZÁMOLHATÓ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100584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188720"/>
            <a:ext cx="411480" cy="4114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88720" y="118872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MI-integráció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85800" y="17830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Perplexity &amp; Manus AI</a:t>
            </a:r>
            <a:b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1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használata</a:t>
            </a:r>
            <a:r>
              <a:rPr lang="en-US" sz="1100" dirty="0"/>
              <a:t> </a:t>
            </a:r>
            <a:r>
              <a:rPr lang="en-US" sz="11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adatelemzésre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337560" y="100584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6160" y="1188720"/>
            <a:ext cx="411480" cy="41148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069080" y="118872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KIP-</a:t>
            </a:r>
            <a:r>
              <a:rPr lang="en-US" sz="1400" b="1" dirty="0" err="1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módszer</a:t>
            </a:r>
            <a:endParaRPr lang="en-US" sz="1400" dirty="0"/>
          </a:p>
        </p:txBody>
      </p:sp>
      <p:sp>
        <p:nvSpPr>
          <p:cNvPr id="11" name="Text 7"/>
          <p:cNvSpPr/>
          <p:nvPr/>
        </p:nvSpPr>
        <p:spPr>
          <a:xfrm>
            <a:off x="3566160" y="17830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Kooperatív tanulás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SNI diákoknak is</a:t>
            </a:r>
            <a:endParaRPr lang="en-US" sz="1100" dirty="0"/>
          </a:p>
        </p:txBody>
      </p:sp>
      <p:sp>
        <p:nvSpPr>
          <p:cNvPr id="12" name="Shape 8"/>
          <p:cNvSpPr/>
          <p:nvPr/>
        </p:nvSpPr>
        <p:spPr>
          <a:xfrm>
            <a:off x="6217920" y="100584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520" y="1188720"/>
            <a:ext cx="411480" cy="41148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6949440" y="118872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Valós adatok</a:t>
            </a:r>
            <a:endParaRPr lang="en-US" sz="1400" dirty="0"/>
          </a:p>
        </p:txBody>
      </p:sp>
      <p:sp>
        <p:nvSpPr>
          <p:cNvPr id="15" name="Text 10"/>
          <p:cNvSpPr/>
          <p:nvPr/>
        </p:nvSpPr>
        <p:spPr>
          <a:xfrm>
            <a:off x="6446520" y="17830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Marine Traffic,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légszennyezettség</a:t>
            </a:r>
            <a:endParaRPr lang="en-US" sz="1100" dirty="0"/>
          </a:p>
        </p:txBody>
      </p:sp>
      <p:sp>
        <p:nvSpPr>
          <p:cNvPr id="16" name="Shape 11"/>
          <p:cNvSpPr/>
          <p:nvPr/>
        </p:nvSpPr>
        <p:spPr>
          <a:xfrm>
            <a:off x="457200" y="288036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3063240"/>
            <a:ext cx="411480" cy="411480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188720" y="306324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SWOT-analízis</a:t>
            </a:r>
            <a:endParaRPr lang="en-US" sz="1400" dirty="0"/>
          </a:p>
        </p:txBody>
      </p:sp>
      <p:sp>
        <p:nvSpPr>
          <p:cNvPr id="19" name="Text 13"/>
          <p:cNvSpPr/>
          <p:nvPr/>
        </p:nvSpPr>
        <p:spPr>
          <a:xfrm>
            <a:off x="685800" y="36576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Közlekedési módok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összehasonlítása</a:t>
            </a:r>
            <a:endParaRPr lang="en-US" sz="1100" dirty="0"/>
          </a:p>
        </p:txBody>
      </p:sp>
      <p:sp>
        <p:nvSpPr>
          <p:cNvPr id="20" name="Shape 14"/>
          <p:cNvSpPr/>
          <p:nvPr/>
        </p:nvSpPr>
        <p:spPr>
          <a:xfrm>
            <a:off x="3337560" y="288036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6160" y="3063240"/>
            <a:ext cx="411480" cy="411480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4069080" y="306324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Kísérletezés</a:t>
            </a:r>
            <a:endParaRPr lang="en-US" sz="1400" dirty="0"/>
          </a:p>
        </p:txBody>
      </p:sp>
      <p:sp>
        <p:nvSpPr>
          <p:cNvPr id="23" name="Text 16"/>
          <p:cNvSpPr/>
          <p:nvPr/>
        </p:nvSpPr>
        <p:spPr>
          <a:xfrm>
            <a:off x="3566160" y="36576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Reakcióidő-mérés,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mozgásos feladatok</a:t>
            </a:r>
            <a:endParaRPr lang="en-US" sz="1100" dirty="0"/>
          </a:p>
        </p:txBody>
      </p:sp>
      <p:sp>
        <p:nvSpPr>
          <p:cNvPr id="24" name="Shape 17"/>
          <p:cNvSpPr/>
          <p:nvPr/>
        </p:nvSpPr>
        <p:spPr>
          <a:xfrm>
            <a:off x="6217920" y="2880360"/>
            <a:ext cx="265176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508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pic>
        <p:nvPicPr>
          <p:cNvPr id="25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6520" y="3063240"/>
            <a:ext cx="411480" cy="411480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6949440" y="3063240"/>
            <a:ext cx="1737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Kampánytervek</a:t>
            </a:r>
            <a:endParaRPr lang="en-US" sz="1400" dirty="0"/>
          </a:p>
        </p:txBody>
      </p:sp>
      <p:sp>
        <p:nvSpPr>
          <p:cNvPr id="27" name="Text 19"/>
          <p:cNvSpPr/>
          <p:nvPr/>
        </p:nvSpPr>
        <p:spPr>
          <a:xfrm>
            <a:off x="6446520" y="36576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Zöldités</a:t>
            </a: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számokban</a:t>
            </a:r>
            <a:b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100" dirty="0" err="1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mérhető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A3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INTERAKTÍV WORKSHOP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68580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Próbáld ki, amit a diákoknak adnál!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1234440"/>
            <a:ext cx="8229600" cy="105156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6" name="Shape 4"/>
          <p:cNvSpPr/>
          <p:nvPr/>
        </p:nvSpPr>
        <p:spPr>
          <a:xfrm>
            <a:off x="457200" y="1234440"/>
            <a:ext cx="73152" cy="1051560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7" name="Text 5"/>
          <p:cNvSpPr/>
          <p:nvPr/>
        </p:nvSpPr>
        <p:spPr>
          <a:xfrm>
            <a:off x="777240" y="1325880"/>
            <a:ext cx="1645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</a:t>
            </a:r>
            <a:r>
              <a:rPr lang="en-US" sz="1100" b="1" dirty="0" err="1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lépés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16002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CO₂ </a:t>
            </a:r>
            <a:r>
              <a:rPr lang="en-US" sz="1800" b="1" dirty="0" err="1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kalkulátor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3840480" y="1371600"/>
            <a:ext cx="4572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Számold ki az iskolába járásod karbonlábnyomát! Interaktív böngészős eszköz, amelyet a diákok azonnal használhatnak.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57200" y="2468880"/>
            <a:ext cx="8229600" cy="105156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1" name="Shape 9"/>
          <p:cNvSpPr/>
          <p:nvPr/>
        </p:nvSpPr>
        <p:spPr>
          <a:xfrm>
            <a:off x="457200" y="2468880"/>
            <a:ext cx="73152" cy="1051560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2" name="Text 10"/>
          <p:cNvSpPr/>
          <p:nvPr/>
        </p:nvSpPr>
        <p:spPr>
          <a:xfrm>
            <a:off x="777240" y="2560320"/>
            <a:ext cx="1645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699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</a:t>
            </a:r>
            <a:r>
              <a:rPr lang="en-US" sz="1100" b="1" dirty="0" err="1">
                <a:solidFill>
                  <a:srgbClr val="6699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lépés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777240" y="283464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Energia </a:t>
            </a:r>
            <a:r>
              <a:rPr lang="en-US" sz="1800" b="1" dirty="0" err="1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hatékonyság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3840480" y="2606040"/>
            <a:ext cx="4572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Számoljuk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ki</a:t>
            </a:r>
            <a:r>
              <a:rPr lang="hu-HU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hogy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egy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meghajtású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járművel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mennyivel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hatékonyabb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közelekedni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57200" y="3703320"/>
            <a:ext cx="8229600" cy="1051560"/>
          </a:xfrm>
          <a:prstGeom prst="rect">
            <a:avLst/>
          </a:prstGeom>
          <a:solidFill>
            <a:srgbClr val="243D2E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16" name="Shape 14"/>
          <p:cNvSpPr/>
          <p:nvPr/>
        </p:nvSpPr>
        <p:spPr>
          <a:xfrm>
            <a:off x="457200" y="3703320"/>
            <a:ext cx="73152" cy="1051560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7" name="Text 15"/>
          <p:cNvSpPr/>
          <p:nvPr/>
        </p:nvSpPr>
        <p:spPr>
          <a:xfrm>
            <a:off x="777240" y="3794760"/>
            <a:ext cx="1645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</a:t>
            </a:r>
            <a:r>
              <a:rPr lang="en-US" sz="1100" b="1" dirty="0" err="1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lépés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777240" y="413766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Tanuljuk</a:t>
            </a: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meg </a:t>
            </a:r>
            <a:r>
              <a:rPr lang="en-US" sz="1800" b="1" dirty="0" err="1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magyarázni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3840480" y="3840480"/>
            <a:ext cx="45720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Fontos,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hogy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tudjuk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magyarázni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és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összehasonlíthatóvá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tenni</a:t>
            </a:r>
            <a:br>
              <a:rPr lang="hu-HU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hagyományos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és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az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elektromos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meghatajtásű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járművek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különbözőségét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számokon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keresztül</a:t>
            </a: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is.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3" name="Text 1"/>
          <p:cNvSpPr/>
          <p:nvPr/>
        </p:nvSpPr>
        <p:spPr>
          <a:xfrm>
            <a:off x="640080" y="22860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ZÖLD KÖZLEKEDÉS KALKULÁTOR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640080" y="685800"/>
            <a:ext cx="7863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Interaktív digitális segédanyag diákoknak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457200" y="1097280"/>
            <a:ext cx="5029200" cy="347472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hu-HU"/>
          </a:p>
        </p:txBody>
      </p:sp>
      <p:sp>
        <p:nvSpPr>
          <p:cNvPr id="6" name="Shape 4"/>
          <p:cNvSpPr/>
          <p:nvPr/>
        </p:nvSpPr>
        <p:spPr>
          <a:xfrm>
            <a:off x="457200" y="1097280"/>
            <a:ext cx="5029200" cy="50292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1170432"/>
            <a:ext cx="320040" cy="3200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109728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Zöld Közlekedés Kalkulátor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731520" y="178308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Hogyan jársz iskolába?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731520" y="2194560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1" name="Shape 8"/>
          <p:cNvSpPr/>
          <p:nvPr/>
        </p:nvSpPr>
        <p:spPr>
          <a:xfrm>
            <a:off x="731520" y="2194560"/>
            <a:ext cx="45720" cy="38404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2" name="Text 9"/>
          <p:cNvSpPr/>
          <p:nvPr/>
        </p:nvSpPr>
        <p:spPr>
          <a:xfrm>
            <a:off x="1005840" y="219456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Gyalog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3200400" y="219456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6699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 g CO₂/km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731520" y="2697480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5" name="Shape 12"/>
          <p:cNvSpPr/>
          <p:nvPr/>
        </p:nvSpPr>
        <p:spPr>
          <a:xfrm>
            <a:off x="731520" y="2697480"/>
            <a:ext cx="45720" cy="384048"/>
          </a:xfrm>
          <a:prstGeom prst="rect">
            <a:avLst/>
          </a:prstGeom>
          <a:solidFill>
            <a:srgbClr val="669933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6" name="Text 13"/>
          <p:cNvSpPr/>
          <p:nvPr/>
        </p:nvSpPr>
        <p:spPr>
          <a:xfrm>
            <a:off x="1005840" y="269748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Kerékpár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3200400" y="269748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6699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 g CO₂/km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731520" y="3200400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19" name="Shape 16"/>
          <p:cNvSpPr/>
          <p:nvPr/>
        </p:nvSpPr>
        <p:spPr>
          <a:xfrm>
            <a:off x="731520" y="3200400"/>
            <a:ext cx="45720" cy="384048"/>
          </a:xfrm>
          <a:prstGeom prst="rect">
            <a:avLst/>
          </a:prstGeom>
          <a:solidFill>
            <a:srgbClr val="FFCC66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0" name="Text 17"/>
          <p:cNvSpPr/>
          <p:nvPr/>
        </p:nvSpPr>
        <p:spPr>
          <a:xfrm>
            <a:off x="1005840" y="32004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Busz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3200400" y="32004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FFCC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68 g CO₂/km</a:t>
            </a:r>
            <a:endParaRPr lang="en-US" sz="1100" dirty="0"/>
          </a:p>
        </p:txBody>
      </p:sp>
      <p:sp>
        <p:nvSpPr>
          <p:cNvPr id="22" name="Shape 19"/>
          <p:cNvSpPr/>
          <p:nvPr/>
        </p:nvSpPr>
        <p:spPr>
          <a:xfrm>
            <a:off x="731520" y="3703320"/>
            <a:ext cx="4480560" cy="384048"/>
          </a:xfrm>
          <a:prstGeom prst="rect">
            <a:avLst/>
          </a:prstGeom>
          <a:solidFill>
            <a:srgbClr val="F2F5EC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3" name="Shape 20"/>
          <p:cNvSpPr/>
          <p:nvPr/>
        </p:nvSpPr>
        <p:spPr>
          <a:xfrm>
            <a:off x="731520" y="3703320"/>
            <a:ext cx="45720" cy="384048"/>
          </a:xfrm>
          <a:prstGeom prst="rect">
            <a:avLst/>
          </a:prstGeom>
          <a:solidFill>
            <a:srgbClr val="CC4444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24" name="Text 21"/>
          <p:cNvSpPr/>
          <p:nvPr/>
        </p:nvSpPr>
        <p:spPr>
          <a:xfrm>
            <a:off x="1005840" y="37033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Autó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3200400" y="370332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12700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CC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170 g CO₂/km</a:t>
            </a:r>
            <a:endParaRPr lang="en-US" sz="1100" dirty="0"/>
          </a:p>
        </p:txBody>
      </p:sp>
      <p:sp>
        <p:nvSpPr>
          <p:cNvPr id="26" name="Text 23"/>
          <p:cNvSpPr/>
          <p:nvPr/>
        </p:nvSpPr>
        <p:spPr>
          <a:xfrm>
            <a:off x="5760720" y="109728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3C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Funkciók</a:t>
            </a:r>
            <a:endParaRPr lang="en-US" sz="1600" dirty="0"/>
          </a:p>
        </p:txBody>
      </p:sp>
      <p:pic>
        <p:nvPicPr>
          <p:cNvPr id="2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1636776"/>
            <a:ext cx="274320" cy="274320"/>
          </a:xfrm>
          <a:prstGeom prst="rect">
            <a:avLst/>
          </a:prstGeom>
        </p:spPr>
      </p:pic>
      <p:sp>
        <p:nvSpPr>
          <p:cNvPr id="28" name="Text 24"/>
          <p:cNvSpPr/>
          <p:nvPr/>
        </p:nvSpPr>
        <p:spPr>
          <a:xfrm>
            <a:off x="6172200" y="16002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Diákok önállóan használhatják</a:t>
            </a:r>
            <a:endParaRPr lang="en-US" sz="1200" dirty="0"/>
          </a:p>
        </p:txBody>
      </p:sp>
      <p:pic>
        <p:nvPicPr>
          <p:cNvPr id="29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2093976"/>
            <a:ext cx="274320" cy="274320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6172200" y="20574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Böngészőben fut, nincs telepítés</a:t>
            </a:r>
            <a:endParaRPr lang="en-US" sz="1200" dirty="0"/>
          </a:p>
        </p:txBody>
      </p:sp>
      <p:pic>
        <p:nvPicPr>
          <p:cNvPr id="3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2551176"/>
            <a:ext cx="274320" cy="274320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6172200" y="25146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Heti/éves CO₂-kimutatás</a:t>
            </a:r>
            <a:endParaRPr lang="en-US" sz="1200" dirty="0"/>
          </a:p>
        </p:txBody>
      </p:sp>
      <p:pic>
        <p:nvPicPr>
          <p:cNvPr id="33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3008376"/>
            <a:ext cx="274320" cy="274320"/>
          </a:xfrm>
          <a:prstGeom prst="rect">
            <a:avLst/>
          </a:prstGeom>
        </p:spPr>
      </p:pic>
      <p:sp>
        <p:nvSpPr>
          <p:cNvPr id="34" name="Text 27"/>
          <p:cNvSpPr/>
          <p:nvPr/>
        </p:nvSpPr>
        <p:spPr>
          <a:xfrm>
            <a:off x="6172200" y="29718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Közlekedési módok összehasonlítása</a:t>
            </a:r>
            <a:endParaRPr lang="en-US" sz="1200" dirty="0"/>
          </a:p>
        </p:txBody>
      </p:sp>
      <p:pic>
        <p:nvPicPr>
          <p:cNvPr id="35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3465576"/>
            <a:ext cx="274320" cy="274320"/>
          </a:xfrm>
          <a:prstGeom prst="rect">
            <a:avLst/>
          </a:prstGeom>
        </p:spPr>
      </p:pic>
      <p:sp>
        <p:nvSpPr>
          <p:cNvPr id="36" name="Text 28"/>
          <p:cNvSpPr/>
          <p:nvPr/>
        </p:nvSpPr>
        <p:spPr>
          <a:xfrm>
            <a:off x="6172200" y="34290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Osztályszintű statisztikák</a:t>
            </a:r>
            <a:endParaRPr lang="en-US" sz="1200" dirty="0"/>
          </a:p>
        </p:txBody>
      </p:sp>
      <p:pic>
        <p:nvPicPr>
          <p:cNvPr id="37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720" y="3922776"/>
            <a:ext cx="274320" cy="274320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6172200" y="38862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Magyar nyelvű felület</a:t>
            </a:r>
            <a:endParaRPr lang="en-US" sz="1200" dirty="0"/>
          </a:p>
        </p:txBody>
      </p:sp>
      <p:sp>
        <p:nvSpPr>
          <p:cNvPr id="39" name="Shape 30"/>
          <p:cNvSpPr/>
          <p:nvPr/>
        </p:nvSpPr>
        <p:spPr>
          <a:xfrm>
            <a:off x="457200" y="4434840"/>
            <a:ext cx="8229600" cy="457200"/>
          </a:xfrm>
          <a:prstGeom prst="rect">
            <a:avLst/>
          </a:prstGeom>
          <a:solidFill>
            <a:srgbClr val="1A3C28"/>
          </a:solidFill>
          <a:ln/>
        </p:spPr>
        <p:txBody>
          <a:bodyPr/>
          <a:lstStyle/>
          <a:p>
            <a:endParaRPr lang="hu-HU"/>
          </a:p>
        </p:txBody>
      </p:sp>
      <p:sp>
        <p:nvSpPr>
          <p:cNvPr id="40" name="Text 31"/>
          <p:cNvSpPr/>
          <p:nvPr/>
        </p:nvSpPr>
        <p:spPr>
          <a:xfrm>
            <a:off x="640080" y="4434840"/>
            <a:ext cx="7863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képzés résztvevői megkapják a kalkulátort – azonnal használható a tanórákon!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4093D7C5CBB09546A17B163A55166F1F" ma:contentTypeVersion="16" ma:contentTypeDescription="Új dokumentum létrehozása." ma:contentTypeScope="" ma:versionID="d9440f5ce0d9ae62d962dd929c741435">
  <xsd:schema xmlns:xsd="http://www.w3.org/2001/XMLSchema" xmlns:xs="http://www.w3.org/2001/XMLSchema" xmlns:p="http://schemas.microsoft.com/office/2006/metadata/properties" xmlns:ns2="74e7b6d4-cf6a-4a7d-b6a6-b940f118c85c" xmlns:ns3="cbbaefe6-313b-4bc6-897c-d142e3bdf7c7" targetNamespace="http://schemas.microsoft.com/office/2006/metadata/properties" ma:root="true" ma:fieldsID="30c11770d2a1f96312fb1cab1bd47375" ns2:_="" ns3:_="">
    <xsd:import namespace="74e7b6d4-cf6a-4a7d-b6a6-b940f118c85c"/>
    <xsd:import namespace="cbbaefe6-313b-4bc6-897c-d142e3bdf7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e7b6d4-cf6a-4a7d-b6a6-b940f118c8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Képcímkék" ma:readOnly="false" ma:fieldId="{5cf76f15-5ced-4ddc-b409-7134ff3c332f}" ma:taxonomyMulti="true" ma:sspId="d856c8a3-f7a5-493f-b40d-895d7da646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baefe6-313b-4bc6-897c-d142e3bdf7c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b97e4b58-94a4-4566-b169-eae33cdd1a72}" ma:internalName="TaxCatchAll" ma:showField="CatchAllData" ma:web="cbbaefe6-313b-4bc6-897c-d142e3bdf7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baefe6-313b-4bc6-897c-d142e3bdf7c7" xsi:nil="true"/>
    <lcf76f155ced4ddcb4097134ff3c332f xmlns="74e7b6d4-cf6a-4a7d-b6a6-b940f118c85c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C51EA9-1C16-4D92-ADDF-A00129B595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e7b6d4-cf6a-4a7d-b6a6-b940f118c85c"/>
    <ds:schemaRef ds:uri="cbbaefe6-313b-4bc6-897c-d142e3bdf7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AC87E6-70EC-4309-83ED-45967FAEAC61}">
  <ds:schemaRefs>
    <ds:schemaRef ds:uri="http://schemas.microsoft.com/office/2006/metadata/properties"/>
    <ds:schemaRef ds:uri="http://schemas.microsoft.com/office/infopath/2007/PartnerControls"/>
    <ds:schemaRef ds:uri="cbbaefe6-313b-4bc6-897c-d142e3bdf7c7"/>
    <ds:schemaRef ds:uri="74e7b6d4-cf6a-4a7d-b6a6-b940f118c85c"/>
  </ds:schemaRefs>
</ds:datastoreItem>
</file>

<file path=customXml/itemProps3.xml><?xml version="1.0" encoding="utf-8"?>
<ds:datastoreItem xmlns:ds="http://schemas.openxmlformats.org/officeDocument/2006/customXml" ds:itemID="{B5A72167-1E99-4CEC-9D75-A9C312615E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826</Words>
  <Application>Microsoft Office PowerPoint</Application>
  <PresentationFormat>Diavetítés a képernyőre (16:9 oldalarány)</PresentationFormat>
  <Paragraphs>163</Paragraphs>
  <Slides>15</Slides>
  <Notes>15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15</vt:i4>
      </vt:variant>
    </vt:vector>
  </HeadingPairs>
  <TitlesOfParts>
    <vt:vector size="19" baseType="lpstr">
      <vt:lpstr>Arial</vt:lpstr>
      <vt:lpstr>Calibri</vt:lpstr>
      <vt:lpstr>Georgia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Fenntarthato kozlekedes - Pedagogus kepzes</dc:title>
  <dc:subject>PptxGenJS Presentation</dc:subject>
  <dc:creator>Pataki Gabor</dc:creator>
  <cp:lastModifiedBy>Salvarani Zsófia</cp:lastModifiedBy>
  <cp:revision>7</cp:revision>
  <dcterms:created xsi:type="dcterms:W3CDTF">2026-02-13T13:36:57Z</dcterms:created>
  <dcterms:modified xsi:type="dcterms:W3CDTF">2026-02-24T19:16:30Z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0x0101004093D7C5CBB09546A17B163A55166F1F</vt:lpwstr>
  </property>
  <property fmtid="{D5CDD505-2E9C-101B-9397-08002B2CF9AE}" pid="3" name="MediaServiceImageTags">
    <vt:lpwstr/>
  </property>
</Properties>
</file>