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metadata" ContentType="application/binary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5" roundtripDataSignature="AMtx7mhfe4uqwNTn0EvK1+6tRE5lqWpa2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79F4C6A-C213-4962-BD5F-9D6B281E8609}">
  <a:tblStyle styleId="{B79F4C6A-C213-4962-BD5F-9D6B281E8609}" styleName="Table_0">
    <a:wholeTbl>
      <a:tcTxStyle b="off" i="off">
        <a:font>
          <a:latin typeface="Tw Cen MT"/>
          <a:ea typeface="Tw Cen MT"/>
          <a:cs typeface="Tw Cen MT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F1FA"/>
          </a:solidFill>
        </a:fill>
      </a:tcStyle>
    </a:wholeTbl>
    <a:band1H>
      <a:tcTxStyle/>
      <a:tcStyle>
        <a:tcBdr/>
        <a:fill>
          <a:solidFill>
            <a:srgbClr val="CBE2F5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BE2F5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Tw Cen MT"/>
          <a:ea typeface="Tw Cen MT"/>
          <a:cs typeface="Tw Cen MT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Tw Cen MT"/>
          <a:ea typeface="Tw Cen MT"/>
          <a:cs typeface="Tw Cen MT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Tw Cen MT"/>
          <a:ea typeface="Tw Cen MT"/>
          <a:cs typeface="Tw Cen MT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Tw Cen MT"/>
          <a:ea typeface="Tw Cen MT"/>
          <a:cs typeface="Tw Cen MT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100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ímdia" typ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0"/>
          <p:cNvSpPr/>
          <p:nvPr/>
        </p:nvSpPr>
        <p:spPr>
          <a:xfrm>
            <a:off x="0" y="2"/>
            <a:ext cx="9144000" cy="4572001"/>
          </a:xfrm>
          <a:prstGeom prst="rect">
            <a:avLst/>
          </a:prstGeom>
          <a:solidFill>
            <a:srgbClr val="148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0"/>
          <p:cNvSpPr/>
          <p:nvPr/>
        </p:nvSpPr>
        <p:spPr>
          <a:xfrm>
            <a:off x="4763" y="2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 extrusionOk="0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0"/>
          <p:cNvSpPr txBox="1"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400"/>
              <a:buFont typeface="Twentieth Century"/>
              <a:buNone/>
              <a:defRPr sz="4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0"/>
          <p:cNvSpPr txBox="1"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0C0C0C"/>
                </a:solidFill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1" name="Google Shape;21;p20"/>
          <p:cNvSpPr txBox="1">
            <a:spLocks noGrp="1"/>
          </p:cNvSpPr>
          <p:nvPr>
            <p:ph type="dt" idx="10"/>
          </p:nvPr>
        </p:nvSpPr>
        <p:spPr>
          <a:xfrm>
            <a:off x="768098" y="6470704"/>
            <a:ext cx="161560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0"/>
          <p:cNvSpPr txBox="1">
            <a:spLocks noGrp="1"/>
          </p:cNvSpPr>
          <p:nvPr>
            <p:ph type="ftr" idx="11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0"/>
          <p:cNvSpPr txBox="1">
            <a:spLocks noGrp="1"/>
          </p:cNvSpPr>
          <p:nvPr>
            <p:ph type="sldNum" idx="12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cxnSp>
        <p:nvCxnSpPr>
          <p:cNvPr id="24" name="Google Shape;24;p20"/>
          <p:cNvCxnSpPr/>
          <p:nvPr/>
        </p:nvCxnSpPr>
        <p:spPr>
          <a:xfrm rot="10800000">
            <a:off x="6290132" y="5264106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1482AB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ím és függőleges szöveg" type="vertTx">
  <p:cSld name="VERTICAL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9"/>
          <p:cNvSpPr txBox="1"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9"/>
          <p:cNvSpPr txBox="1">
            <a:spLocks noGrp="1"/>
          </p:cNvSpPr>
          <p:nvPr>
            <p:ph type="body" idx="1"/>
          </p:nvPr>
        </p:nvSpPr>
        <p:spPr>
          <a:xfrm rot="5400000">
            <a:off x="2401445" y="652652"/>
            <a:ext cx="4023360" cy="729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🢝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🢝"/>
              <a:defRPr/>
            </a:lvl9pPr>
          </a:lstStyle>
          <a:p>
            <a:endParaRPr/>
          </a:p>
        </p:txBody>
      </p:sp>
      <p:sp>
        <p:nvSpPr>
          <p:cNvPr id="83" name="Google Shape;83;p29"/>
          <p:cNvSpPr txBox="1">
            <a:spLocks noGrp="1"/>
          </p:cNvSpPr>
          <p:nvPr>
            <p:ph type="dt" idx="10"/>
          </p:nvPr>
        </p:nvSpPr>
        <p:spPr>
          <a:xfrm>
            <a:off x="768098" y="6470704"/>
            <a:ext cx="161560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9"/>
          <p:cNvSpPr txBox="1">
            <a:spLocks noGrp="1"/>
          </p:cNvSpPr>
          <p:nvPr>
            <p:ph type="ftr" idx="11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9"/>
          <p:cNvSpPr txBox="1">
            <a:spLocks noGrp="1"/>
          </p:cNvSpPr>
          <p:nvPr>
            <p:ph type="sldNum" idx="12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Függőleges cím és szöveg" type="vertTitleAndTx">
  <p:cSld name="VERTICAL_TITLE_AND_VERTICAL_TEX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30"/>
          <p:cNvSpPr txBox="1">
            <a:spLocks noGrp="1"/>
          </p:cNvSpPr>
          <p:nvPr>
            <p:ph type="title"/>
          </p:nvPr>
        </p:nvSpPr>
        <p:spPr>
          <a:xfrm rot="5400000">
            <a:off x="4824413" y="2481263"/>
            <a:ext cx="5410200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91425" rIns="45700" bIns="91425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30"/>
          <p:cNvSpPr txBox="1">
            <a:spLocks noGrp="1"/>
          </p:cNvSpPr>
          <p:nvPr>
            <p:ph type="body" idx="1"/>
          </p:nvPr>
        </p:nvSpPr>
        <p:spPr>
          <a:xfrm rot="5400000">
            <a:off x="881064" y="623888"/>
            <a:ext cx="5410200" cy="5686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🢝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🢝"/>
              <a:defRPr/>
            </a:lvl9pPr>
          </a:lstStyle>
          <a:p>
            <a:endParaRPr/>
          </a:p>
        </p:txBody>
      </p:sp>
      <p:sp>
        <p:nvSpPr>
          <p:cNvPr id="89" name="Google Shape;89;p30"/>
          <p:cNvSpPr txBox="1">
            <a:spLocks noGrp="1"/>
          </p:cNvSpPr>
          <p:nvPr>
            <p:ph type="dt" idx="10"/>
          </p:nvPr>
        </p:nvSpPr>
        <p:spPr>
          <a:xfrm>
            <a:off x="768098" y="6470704"/>
            <a:ext cx="161560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30"/>
          <p:cNvSpPr txBox="1">
            <a:spLocks noGrp="1"/>
          </p:cNvSpPr>
          <p:nvPr>
            <p:ph type="ftr" idx="11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30"/>
          <p:cNvSpPr txBox="1">
            <a:spLocks noGrp="1"/>
          </p:cNvSpPr>
          <p:nvPr>
            <p:ph type="sldNum" idx="12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cxnSp>
        <p:nvCxnSpPr>
          <p:cNvPr id="92" name="Google Shape;92;p30"/>
          <p:cNvCxnSpPr/>
          <p:nvPr/>
        </p:nvCxnSpPr>
        <p:spPr>
          <a:xfrm rot="10800000">
            <a:off x="7543800" y="173563"/>
            <a:ext cx="0" cy="6858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ím és tartalom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1"/>
          <p:cNvSpPr txBox="1"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1"/>
          <p:cNvSpPr txBox="1">
            <a:spLocks noGrp="1"/>
          </p:cNvSpPr>
          <p:nvPr>
            <p:ph type="body" idx="1"/>
          </p:nvPr>
        </p:nvSpPr>
        <p:spPr>
          <a:xfrm>
            <a:off x="768097" y="2286000"/>
            <a:ext cx="7290055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🢝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🢝"/>
              <a:defRPr/>
            </a:lvl9pPr>
          </a:lstStyle>
          <a:p>
            <a:endParaRPr/>
          </a:p>
        </p:txBody>
      </p:sp>
      <p:sp>
        <p:nvSpPr>
          <p:cNvPr id="28" name="Google Shape;28;p21"/>
          <p:cNvSpPr txBox="1">
            <a:spLocks noGrp="1"/>
          </p:cNvSpPr>
          <p:nvPr>
            <p:ph type="dt" idx="10"/>
          </p:nvPr>
        </p:nvSpPr>
        <p:spPr>
          <a:xfrm>
            <a:off x="768098" y="6470704"/>
            <a:ext cx="161560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1"/>
          <p:cNvSpPr txBox="1">
            <a:spLocks noGrp="1"/>
          </p:cNvSpPr>
          <p:nvPr>
            <p:ph type="ftr" idx="11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1"/>
          <p:cNvSpPr txBox="1">
            <a:spLocks noGrp="1"/>
          </p:cNvSpPr>
          <p:nvPr>
            <p:ph type="sldNum" idx="12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Üres" type="blank">
  <p:cSld name="BLANK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2"/>
          <p:cNvSpPr txBox="1">
            <a:spLocks noGrp="1"/>
          </p:cNvSpPr>
          <p:nvPr>
            <p:ph type="dt" idx="10"/>
          </p:nvPr>
        </p:nvSpPr>
        <p:spPr>
          <a:xfrm>
            <a:off x="768098" y="6470704"/>
            <a:ext cx="161560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2"/>
          <p:cNvSpPr txBox="1">
            <a:spLocks noGrp="1"/>
          </p:cNvSpPr>
          <p:nvPr>
            <p:ph type="ftr" idx="11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2"/>
          <p:cNvSpPr txBox="1">
            <a:spLocks noGrp="1"/>
          </p:cNvSpPr>
          <p:nvPr>
            <p:ph type="sldNum" idx="12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rtalomrész képaláírással" type="objTx">
  <p:cSld name="OBJECT_WITH_CAPTION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3"/>
          <p:cNvSpPr txBox="1"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3600"/>
              <a:buFont typeface="Twentieth Century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23"/>
          <p:cNvSpPr txBox="1">
            <a:spLocks noGrp="1"/>
          </p:cNvSpPr>
          <p:nvPr>
            <p:ph type="body" idx="1"/>
          </p:nvPr>
        </p:nvSpPr>
        <p:spPr>
          <a:xfrm>
            <a:off x="4286250" y="822960"/>
            <a:ext cx="4258818" cy="5184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Char char=" "/>
              <a:defRPr sz="2000"/>
            </a:lvl1pPr>
            <a:lvl2pPr marL="914400" lvl="1" indent="-330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🢝"/>
              <a:defRPr sz="1600"/>
            </a:lvl2pPr>
            <a:lvl3pPr marL="1371600" lvl="2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🢝"/>
              <a:defRPr sz="1200"/>
            </a:lvl3pPr>
            <a:lvl4pPr marL="182880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🢝"/>
              <a:defRPr sz="1200"/>
            </a:lvl4pPr>
            <a:lvl5pPr marL="2286000" lvl="4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🢝"/>
              <a:defRPr sz="1200"/>
            </a:lvl5pPr>
            <a:lvl6pPr marL="2743200" lvl="5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🢝"/>
              <a:defRPr sz="1200"/>
            </a:lvl6pPr>
            <a:lvl7pPr marL="3200400" lvl="6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🢝"/>
              <a:defRPr sz="1200"/>
            </a:lvl7pPr>
            <a:lvl8pPr marL="3657600" lvl="7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🢝"/>
              <a:defRPr sz="1200"/>
            </a:lvl8pPr>
            <a:lvl9pPr marL="4114800" lvl="8" indent="-30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00"/>
              <a:buChar char="🢝"/>
              <a:defRPr sz="1200"/>
            </a:lvl9pPr>
          </a:lstStyle>
          <a:p>
            <a:endParaRPr/>
          </a:p>
        </p:txBody>
      </p:sp>
      <p:sp>
        <p:nvSpPr>
          <p:cNvPr id="38" name="Google Shape;38;p23"/>
          <p:cNvSpPr txBox="1">
            <a:spLocks noGrp="1"/>
          </p:cNvSpPr>
          <p:nvPr>
            <p:ph type="body" idx="2"/>
          </p:nvPr>
        </p:nvSpPr>
        <p:spPr>
          <a:xfrm>
            <a:off x="768096" y="2257506"/>
            <a:ext cx="3291840" cy="3762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39" name="Google Shape;39;p23"/>
          <p:cNvSpPr txBox="1">
            <a:spLocks noGrp="1"/>
          </p:cNvSpPr>
          <p:nvPr>
            <p:ph type="dt" idx="10"/>
          </p:nvPr>
        </p:nvSpPr>
        <p:spPr>
          <a:xfrm>
            <a:off x="768098" y="6470704"/>
            <a:ext cx="161560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3"/>
          <p:cNvSpPr txBox="1">
            <a:spLocks noGrp="1"/>
          </p:cNvSpPr>
          <p:nvPr>
            <p:ph type="ftr" idx="11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3"/>
          <p:cNvSpPr txBox="1">
            <a:spLocks noGrp="1"/>
          </p:cNvSpPr>
          <p:nvPr>
            <p:ph type="sldNum" idx="12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tartalomrész" type="twoObj">
  <p:cSld name="TWO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4"/>
          <p:cNvSpPr txBox="1"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4"/>
          <p:cNvSpPr txBox="1">
            <a:spLocks noGrp="1"/>
          </p:cNvSpPr>
          <p:nvPr>
            <p:ph type="body" idx="1"/>
          </p:nvPr>
        </p:nvSpPr>
        <p:spPr>
          <a:xfrm>
            <a:off x="768096" y="2286000"/>
            <a:ext cx="3566160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🢝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🢝"/>
              <a:defRPr/>
            </a:lvl9pPr>
          </a:lstStyle>
          <a:p>
            <a:endParaRPr/>
          </a:p>
        </p:txBody>
      </p:sp>
      <p:sp>
        <p:nvSpPr>
          <p:cNvPr id="45" name="Google Shape;45;p24"/>
          <p:cNvSpPr txBox="1">
            <a:spLocks noGrp="1"/>
          </p:cNvSpPr>
          <p:nvPr>
            <p:ph type="body" idx="2"/>
          </p:nvPr>
        </p:nvSpPr>
        <p:spPr>
          <a:xfrm>
            <a:off x="4491990" y="2286000"/>
            <a:ext cx="3566160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🢝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🢝"/>
              <a:defRPr/>
            </a:lvl9pPr>
          </a:lstStyle>
          <a:p>
            <a:endParaRPr/>
          </a:p>
        </p:txBody>
      </p:sp>
      <p:sp>
        <p:nvSpPr>
          <p:cNvPr id="46" name="Google Shape;46;p24"/>
          <p:cNvSpPr txBox="1">
            <a:spLocks noGrp="1"/>
          </p:cNvSpPr>
          <p:nvPr>
            <p:ph type="dt" idx="10"/>
          </p:nvPr>
        </p:nvSpPr>
        <p:spPr>
          <a:xfrm>
            <a:off x="768098" y="6470704"/>
            <a:ext cx="161560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4"/>
          <p:cNvSpPr txBox="1">
            <a:spLocks noGrp="1"/>
          </p:cNvSpPr>
          <p:nvPr>
            <p:ph type="ftr" idx="11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4"/>
          <p:cNvSpPr txBox="1">
            <a:spLocks noGrp="1"/>
          </p:cNvSpPr>
          <p:nvPr>
            <p:ph type="sldNum" idx="12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zakaszfejléc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5"/>
          <p:cNvSpPr/>
          <p:nvPr/>
        </p:nvSpPr>
        <p:spPr>
          <a:xfrm>
            <a:off x="0" y="2"/>
            <a:ext cx="9144000" cy="4572001"/>
          </a:xfrm>
          <a:prstGeom prst="rect">
            <a:avLst/>
          </a:prstGeom>
          <a:solidFill>
            <a:srgbClr val="1D9AA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25"/>
          <p:cNvSpPr/>
          <p:nvPr/>
        </p:nvSpPr>
        <p:spPr>
          <a:xfrm>
            <a:off x="4763" y="2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 extrusionOk="0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25"/>
          <p:cNvSpPr txBox="1"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400"/>
              <a:buFont typeface="Twentieth Century"/>
              <a:buNone/>
              <a:defRPr sz="4400"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5"/>
          <p:cNvSpPr txBox="1"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0C0C0C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25"/>
          <p:cNvSpPr txBox="1">
            <a:spLocks noGrp="1"/>
          </p:cNvSpPr>
          <p:nvPr>
            <p:ph type="dt" idx="10"/>
          </p:nvPr>
        </p:nvSpPr>
        <p:spPr>
          <a:xfrm>
            <a:off x="768098" y="6470704"/>
            <a:ext cx="161560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5"/>
          <p:cNvSpPr txBox="1">
            <a:spLocks noGrp="1"/>
          </p:cNvSpPr>
          <p:nvPr>
            <p:ph type="ftr" idx="11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sldNum" idx="12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cxnSp>
        <p:nvCxnSpPr>
          <p:cNvPr id="57" name="Google Shape;57;p25"/>
          <p:cNvCxnSpPr/>
          <p:nvPr/>
        </p:nvCxnSpPr>
        <p:spPr>
          <a:xfrm rot="10800000">
            <a:off x="6290132" y="5264106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1482AB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Összehasonlítás" type="twoTxTwoObj">
  <p:cSld name="TWO_OBJECTS_WITH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6"/>
          <p:cNvSpPr txBox="1"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6"/>
          <p:cNvSpPr txBox="1"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45700" rIns="137150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0" cap="none">
                <a:solidFill>
                  <a:schemeClr val="accen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1" name="Google Shape;61;p26"/>
          <p:cNvSpPr txBox="1">
            <a:spLocks noGrp="1"/>
          </p:cNvSpPr>
          <p:nvPr>
            <p:ph type="body" idx="2"/>
          </p:nvPr>
        </p:nvSpPr>
        <p:spPr>
          <a:xfrm>
            <a:off x="768096" y="2967788"/>
            <a:ext cx="3566160" cy="3341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🢝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🢝"/>
              <a:defRPr/>
            </a:lvl9pPr>
          </a:lstStyle>
          <a:p>
            <a:endParaRPr/>
          </a:p>
        </p:txBody>
      </p:sp>
      <p:sp>
        <p:nvSpPr>
          <p:cNvPr id="62" name="Google Shape;62;p26"/>
          <p:cNvSpPr txBox="1">
            <a:spLocks noGrp="1"/>
          </p:cNvSpPr>
          <p:nvPr>
            <p:ph type="body" idx="3"/>
          </p:nvPr>
        </p:nvSpPr>
        <p:spPr>
          <a:xfrm>
            <a:off x="4491990" y="2179636"/>
            <a:ext cx="3566160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45700" rIns="137150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0" cap="none">
                <a:solidFill>
                  <a:schemeClr val="accen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3" name="Google Shape;63;p26"/>
          <p:cNvSpPr txBox="1">
            <a:spLocks noGrp="1"/>
          </p:cNvSpPr>
          <p:nvPr>
            <p:ph type="body" idx="4"/>
          </p:nvPr>
        </p:nvSpPr>
        <p:spPr>
          <a:xfrm>
            <a:off x="4491990" y="2967788"/>
            <a:ext cx="3566160" cy="3341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🢝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🢝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🢝"/>
              <a:defRPr/>
            </a:lvl9pPr>
          </a:lstStyle>
          <a:p>
            <a:endParaRPr/>
          </a:p>
        </p:txBody>
      </p:sp>
      <p:sp>
        <p:nvSpPr>
          <p:cNvPr id="64" name="Google Shape;64;p26"/>
          <p:cNvSpPr txBox="1">
            <a:spLocks noGrp="1"/>
          </p:cNvSpPr>
          <p:nvPr>
            <p:ph type="dt" idx="10"/>
          </p:nvPr>
        </p:nvSpPr>
        <p:spPr>
          <a:xfrm>
            <a:off x="768098" y="6470704"/>
            <a:ext cx="161560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ftr" idx="11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sldNum" idx="12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sak cím" type="titleOnly">
  <p:cSld name="TITLE_ONLY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7"/>
          <p:cNvSpPr txBox="1"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7"/>
          <p:cNvSpPr txBox="1">
            <a:spLocks noGrp="1"/>
          </p:cNvSpPr>
          <p:nvPr>
            <p:ph type="dt" idx="10"/>
          </p:nvPr>
        </p:nvSpPr>
        <p:spPr>
          <a:xfrm>
            <a:off x="768098" y="6470704"/>
            <a:ext cx="161560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7"/>
          <p:cNvSpPr txBox="1">
            <a:spLocks noGrp="1"/>
          </p:cNvSpPr>
          <p:nvPr>
            <p:ph type="ftr" idx="11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sldNum" idx="12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Kép képaláírással" type="picTx">
  <p:cSld name="PICTURE_WITH_CAPTION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8"/>
          <p:cNvSpPr txBox="1"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400"/>
              <a:buFont typeface="Twentieth Century"/>
              <a:buNone/>
              <a:defRPr sz="4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8"/>
          <p:cNvSpPr>
            <a:spLocks noGrp="1"/>
          </p:cNvSpPr>
          <p:nvPr>
            <p:ph type="pic" idx="2"/>
          </p:nvPr>
        </p:nvSpPr>
        <p:spPr>
          <a:xfrm>
            <a:off x="0" y="-1"/>
            <a:ext cx="9141714" cy="4572000"/>
          </a:xfrm>
          <a:prstGeom prst="rect">
            <a:avLst/>
          </a:prstGeom>
          <a:solidFill>
            <a:srgbClr val="76CEEF"/>
          </a:solidFill>
          <a:ln>
            <a:noFill/>
          </a:ln>
        </p:spPr>
        <p:txBody>
          <a:bodyPr spcFirstLastPara="1" wrap="square" lIns="457200" tIns="365750" rIns="45700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Twentieth Century"/>
              <a:buNone/>
              <a:defRPr sz="24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Noto Sans Symbols"/>
              <a:buNone/>
              <a:defRPr sz="2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Noto Sans Symbols"/>
              <a:buNone/>
              <a:defRPr sz="15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Noto Sans Symbols"/>
              <a:buNone/>
              <a:defRPr sz="15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Noto Sans Symbols"/>
              <a:buNone/>
              <a:defRPr sz="15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Noto Sans Symbols"/>
              <a:buNone/>
              <a:defRPr sz="15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Noto Sans Symbols"/>
              <a:buNone/>
              <a:defRPr sz="15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500"/>
              <a:buFont typeface="Noto Sans Symbols"/>
              <a:buNone/>
              <a:defRPr sz="15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75" name="Google Shape;75;p28"/>
          <p:cNvSpPr txBox="1">
            <a:spLocks noGrp="1"/>
          </p:cNvSpPr>
          <p:nvPr>
            <p:ph type="body" idx="1"/>
          </p:nvPr>
        </p:nvSpPr>
        <p:spPr>
          <a:xfrm>
            <a:off x="6457950" y="4960138"/>
            <a:ext cx="24003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0C0C0C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76" name="Google Shape;76;p28"/>
          <p:cNvSpPr txBox="1">
            <a:spLocks noGrp="1"/>
          </p:cNvSpPr>
          <p:nvPr>
            <p:ph type="dt" idx="10"/>
          </p:nvPr>
        </p:nvSpPr>
        <p:spPr>
          <a:xfrm>
            <a:off x="768098" y="6470704"/>
            <a:ext cx="161560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ftr" idx="11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8"/>
          <p:cNvSpPr txBox="1">
            <a:spLocks noGrp="1"/>
          </p:cNvSpPr>
          <p:nvPr>
            <p:ph type="sldNum" idx="12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cxnSp>
        <p:nvCxnSpPr>
          <p:cNvPr id="79" name="Google Shape;79;p28"/>
          <p:cNvCxnSpPr/>
          <p:nvPr/>
        </p:nvCxnSpPr>
        <p:spPr>
          <a:xfrm rot="10800000">
            <a:off x="6290132" y="5264106"/>
            <a:ext cx="0" cy="9144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400"/>
              <a:buFont typeface="Twentieth Century"/>
              <a:buNone/>
              <a:defRPr sz="44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9"/>
          <p:cNvSpPr txBox="1">
            <a:spLocks noGrp="1"/>
          </p:cNvSpPr>
          <p:nvPr>
            <p:ph type="body" idx="1"/>
          </p:nvPr>
        </p:nvSpPr>
        <p:spPr>
          <a:xfrm>
            <a:off x="768097" y="2286000"/>
            <a:ext cx="7290055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wentieth Century"/>
              <a:buChar char=" "/>
              <a:defRPr sz="2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🢝"/>
              <a:defRPr sz="16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🢝"/>
              <a:defRPr sz="12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🢝"/>
              <a:defRPr sz="12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2286000" marR="0" lvl="4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🢝"/>
              <a:defRPr sz="12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2743200" marR="0" lvl="5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🢝"/>
              <a:defRPr sz="12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3200400" marR="0" lvl="6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🢝"/>
              <a:defRPr sz="12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3657600" marR="0" lvl="7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🢝"/>
              <a:defRPr sz="12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4114800" marR="0" lvl="8" indent="-304800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00"/>
              <a:buFont typeface="Noto Sans Symbols"/>
              <a:buChar char="🢝"/>
              <a:defRPr sz="12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12" name="Google Shape;12;p19"/>
          <p:cNvSpPr txBox="1">
            <a:spLocks noGrp="1"/>
          </p:cNvSpPr>
          <p:nvPr>
            <p:ph type="dt" idx="10"/>
          </p:nvPr>
        </p:nvSpPr>
        <p:spPr>
          <a:xfrm>
            <a:off x="768098" y="6470704"/>
            <a:ext cx="161560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13" name="Google Shape;13;p19"/>
          <p:cNvSpPr txBox="1">
            <a:spLocks noGrp="1"/>
          </p:cNvSpPr>
          <p:nvPr>
            <p:ph type="ftr" idx="11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14" name="Google Shape;14;p19"/>
          <p:cNvSpPr txBox="1">
            <a:spLocks noGrp="1"/>
          </p:cNvSpPr>
          <p:nvPr>
            <p:ph type="sldNum" idx="12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cxnSp>
        <p:nvCxnSpPr>
          <p:cNvPr id="15" name="Google Shape;15;p19"/>
          <p:cNvCxnSpPr/>
          <p:nvPr/>
        </p:nvCxnSpPr>
        <p:spPr>
          <a:xfrm rot="10800000">
            <a:off x="571500" y="826324"/>
            <a:ext cx="0" cy="9144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"/>
          <p:cNvSpPr/>
          <p:nvPr/>
        </p:nvSpPr>
        <p:spPr>
          <a:xfrm>
            <a:off x="0" y="-975"/>
            <a:ext cx="9144000" cy="6858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98" name="Google Shape;98;p1"/>
          <p:cNvSpPr/>
          <p:nvPr/>
        </p:nvSpPr>
        <p:spPr>
          <a:xfrm>
            <a:off x="0" y="0"/>
            <a:ext cx="29746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99" name="Google Shape;99;p1"/>
          <p:cNvSpPr txBox="1">
            <a:spLocks noGrp="1"/>
          </p:cNvSpPr>
          <p:nvPr>
            <p:ph type="ctrTitle"/>
          </p:nvPr>
        </p:nvSpPr>
        <p:spPr>
          <a:xfrm>
            <a:off x="3598847" y="2750476"/>
            <a:ext cx="4981130" cy="233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Twentieth Century"/>
              <a:buNone/>
            </a:pPr>
            <a:r>
              <a:rPr lang="hu-HU" sz="4800" b="1" dirty="0">
                <a:solidFill>
                  <a:schemeClr val="accent1"/>
                </a:solidFill>
              </a:rPr>
              <a:t>FENNTARTHATÓ CSALÁDI ÉS ISKOLAI KÖZÖSSÉG</a:t>
            </a:r>
            <a:r>
              <a:rPr lang="hu-HU" sz="4800" dirty="0"/>
              <a:t/>
            </a:r>
            <a:br>
              <a:rPr lang="hu-HU" sz="4800" dirty="0"/>
            </a:br>
            <a:endParaRPr sz="4800" b="1" dirty="0">
              <a:solidFill>
                <a:schemeClr val="accent1"/>
              </a:solidFill>
            </a:endParaRPr>
          </a:p>
        </p:txBody>
      </p:sp>
      <p:pic>
        <p:nvPicPr>
          <p:cNvPr id="100" name="Google Shape;100;p1" descr="C:\Users\Néder Katalin\Desktop\PontVelem\FTH 2017\FTH 2017 szórólapok, logók, képek\FTH logo-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33674" y="249274"/>
            <a:ext cx="1004118" cy="1673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" descr="C:\Users\Néder Katalin\Desktop\FTH 2020\Grafikák, képek\Logók\emmi_color-cmyk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64131" y="543669"/>
            <a:ext cx="1431035" cy="977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" descr="C:\Users\Néder Katalin\Desktop\FTH 2020\Grafikák, képek\Logók\kekbolygorgb2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30100" y="5473362"/>
            <a:ext cx="2413429" cy="529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" descr="C:\Users\Néder Katalin\Desktop\FTH 2020\Grafikák, képek\Logók\pontvelem-logo-color-1_vektoros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78029" y="547038"/>
            <a:ext cx="1651000" cy="84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832562" y="5035682"/>
            <a:ext cx="1355725" cy="12588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0"/>
          <p:cNvSpPr txBox="1">
            <a:spLocks noGrp="1"/>
          </p:cNvSpPr>
          <p:nvPr>
            <p:ph type="title"/>
          </p:nvPr>
        </p:nvSpPr>
        <p:spPr>
          <a:xfrm>
            <a:off x="768096" y="293668"/>
            <a:ext cx="7290054" cy="912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87B78"/>
              </a:buClr>
              <a:buSzPct val="100000"/>
              <a:buFont typeface="Twentieth Century"/>
              <a:buNone/>
            </a:pPr>
            <a:r>
              <a:rPr lang="hu-HU" sz="3600" b="1">
                <a:solidFill>
                  <a:srgbClr val="487B78"/>
                </a:solidFill>
              </a:rPr>
              <a:t>MIT TEHETÜNK KÖRNYEZETÜNK VÉDELMÉBEN?</a:t>
            </a:r>
            <a:endParaRPr/>
          </a:p>
        </p:txBody>
      </p:sp>
      <p:sp>
        <p:nvSpPr>
          <p:cNvPr id="192" name="Google Shape;192;p10"/>
          <p:cNvSpPr txBox="1">
            <a:spLocks noGrp="1"/>
          </p:cNvSpPr>
          <p:nvPr>
            <p:ph type="body" idx="1"/>
          </p:nvPr>
        </p:nvSpPr>
        <p:spPr>
          <a:xfrm>
            <a:off x="759042" y="1418116"/>
            <a:ext cx="3566160" cy="5262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9144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 "/>
            </a:pPr>
            <a:r>
              <a:rPr lang="hu-HU" dirty="0">
                <a:solidFill>
                  <a:srgbClr val="487B78"/>
                </a:solidFill>
              </a:rPr>
              <a:t>Igyekszünk a legkevesebb szemetet megtermelni.</a:t>
            </a:r>
            <a:endParaRPr dirty="0">
              <a:solidFill>
                <a:srgbClr val="487B78"/>
              </a:solidFill>
            </a:endParaRPr>
          </a:p>
          <a:p>
            <a:pPr marL="9144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hu-HU" dirty="0">
                <a:solidFill>
                  <a:srgbClr val="487B78"/>
                </a:solidFill>
              </a:rPr>
              <a:t>Szelektíven gyűjtjük a  hulladékot.</a:t>
            </a:r>
            <a:endParaRPr dirty="0">
              <a:solidFill>
                <a:srgbClr val="487B78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hu-HU" dirty="0">
                <a:solidFill>
                  <a:srgbClr val="487B78"/>
                </a:solidFill>
              </a:rPr>
              <a:t>Környezetbarát tisztítószereket használunk. </a:t>
            </a:r>
            <a:endParaRPr dirty="0"/>
          </a:p>
          <a:p>
            <a:pPr marL="9144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hu-HU" dirty="0">
                <a:solidFill>
                  <a:srgbClr val="487B78"/>
                </a:solidFill>
              </a:rPr>
              <a:t>Rendszeresen gondozzuk a kerti és a szobai növényeket. </a:t>
            </a:r>
            <a:endParaRPr dirty="0"/>
          </a:p>
          <a:p>
            <a:pPr marL="9144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hu-HU" dirty="0">
                <a:solidFill>
                  <a:srgbClr val="487B78"/>
                </a:solidFill>
              </a:rPr>
              <a:t>Helyi piacon, kistermelőtől vásárolunk.</a:t>
            </a:r>
            <a:endParaRPr dirty="0"/>
          </a:p>
          <a:p>
            <a:pPr marL="9144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hu-HU" dirty="0">
                <a:solidFill>
                  <a:srgbClr val="487B78"/>
                </a:solidFill>
              </a:rPr>
              <a:t>Amikor lehet, csomagolásmentesen vásárolunk.</a:t>
            </a:r>
            <a:endParaRPr dirty="0"/>
          </a:p>
          <a:p>
            <a:pPr marL="9144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None/>
            </a:pPr>
            <a:endParaRPr dirty="0">
              <a:solidFill>
                <a:srgbClr val="487B78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9144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None/>
            </a:pPr>
            <a:endParaRPr dirty="0">
              <a:solidFill>
                <a:srgbClr val="487B78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9144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None/>
            </a:pPr>
            <a:endParaRPr dirty="0"/>
          </a:p>
        </p:txBody>
      </p:sp>
      <p:sp>
        <p:nvSpPr>
          <p:cNvPr id="193" name="Google Shape;193;p10"/>
          <p:cNvSpPr txBox="1">
            <a:spLocks noGrp="1"/>
          </p:cNvSpPr>
          <p:nvPr>
            <p:ph type="body" idx="2"/>
          </p:nvPr>
        </p:nvSpPr>
        <p:spPr>
          <a:xfrm>
            <a:off x="4501044" y="1400008"/>
            <a:ext cx="3566160" cy="5262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91440" lvl="0" indent="-16446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 "/>
            </a:pPr>
            <a:r>
              <a:rPr lang="hu-HU" dirty="0">
                <a:solidFill>
                  <a:srgbClr val="487B78"/>
                </a:solidFill>
              </a:rPr>
              <a:t>Takarékoskodunk a vízzel.</a:t>
            </a:r>
            <a:endParaRPr dirty="0"/>
          </a:p>
          <a:p>
            <a:pPr marL="91440" lvl="0" indent="-164465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hu-HU" dirty="0">
                <a:solidFill>
                  <a:srgbClr val="487B78"/>
                </a:solidFill>
              </a:rPr>
              <a:t>Takarékoskodunk a fűtéssel.</a:t>
            </a:r>
            <a:endParaRPr dirty="0"/>
          </a:p>
          <a:p>
            <a:pPr marL="91440" lvl="0" indent="-164465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hu-HU" dirty="0">
                <a:solidFill>
                  <a:srgbClr val="487B78"/>
                </a:solidFill>
              </a:rPr>
              <a:t>Kerékpárral vagy gyalog járunk iskolába/dolgozni. </a:t>
            </a:r>
            <a:endParaRPr dirty="0">
              <a:solidFill>
                <a:srgbClr val="487B78"/>
              </a:solidFill>
            </a:endParaRPr>
          </a:p>
          <a:p>
            <a:pPr marL="91440" lvl="0" indent="-164465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hu-HU" dirty="0">
                <a:solidFill>
                  <a:srgbClr val="487B78"/>
                </a:solidFill>
              </a:rPr>
              <a:t>Egészséges táplálkozunk.</a:t>
            </a:r>
            <a:endParaRPr dirty="0"/>
          </a:p>
          <a:p>
            <a:pPr marL="91440" lvl="0" indent="-164465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hu-HU" dirty="0">
                <a:solidFill>
                  <a:srgbClr val="487B78"/>
                </a:solidFill>
              </a:rPr>
              <a:t>Rendszeresen mozgunk.</a:t>
            </a:r>
            <a:endParaRPr dirty="0">
              <a:solidFill>
                <a:srgbClr val="487B78"/>
              </a:solidFill>
            </a:endParaRPr>
          </a:p>
          <a:p>
            <a:pPr marL="91440" lvl="0" indent="-164465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hu-HU" dirty="0">
                <a:solidFill>
                  <a:srgbClr val="487B78"/>
                </a:solidFill>
              </a:rPr>
              <a:t>Energiatakarékos a házunk: a falak szigetelve vannak.</a:t>
            </a:r>
            <a:endParaRPr dirty="0">
              <a:solidFill>
                <a:srgbClr val="487B78"/>
              </a:solidFill>
            </a:endParaRPr>
          </a:p>
          <a:p>
            <a:pPr marL="91440" lvl="0" indent="-164465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hu-HU" dirty="0">
                <a:solidFill>
                  <a:srgbClr val="487B78"/>
                </a:solidFill>
              </a:rPr>
              <a:t>A Nap energiájának felhasználásával állítjuk elő a meleg vizet.</a:t>
            </a:r>
            <a:endParaRPr dirty="0">
              <a:solidFill>
                <a:srgbClr val="487B78"/>
              </a:solidFill>
            </a:endParaRPr>
          </a:p>
          <a:p>
            <a:pPr marL="91440" lvl="0" indent="-2539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None/>
            </a:pP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1"/>
          <p:cNvSpPr txBox="1">
            <a:spLocks noGrp="1"/>
          </p:cNvSpPr>
          <p:nvPr>
            <p:ph type="title"/>
          </p:nvPr>
        </p:nvSpPr>
        <p:spPr>
          <a:xfrm>
            <a:off x="768096" y="585216"/>
            <a:ext cx="7290054" cy="633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87B78"/>
              </a:buClr>
              <a:buSzPts val="3200"/>
              <a:buFont typeface="Twentieth Century"/>
              <a:buNone/>
            </a:pPr>
            <a:r>
              <a:rPr lang="hu-HU" sz="3200" b="1">
                <a:solidFill>
                  <a:srgbClr val="487B78"/>
                </a:solidFill>
              </a:rPr>
              <a:t>SZAVAZÁS</a:t>
            </a:r>
            <a:endParaRPr/>
          </a:p>
        </p:txBody>
      </p:sp>
      <p:graphicFrame>
        <p:nvGraphicFramePr>
          <p:cNvPr id="199" name="Google Shape;199;p11"/>
          <p:cNvGraphicFramePr/>
          <p:nvPr/>
        </p:nvGraphicFramePr>
        <p:xfrm>
          <a:off x="344556" y="2286000"/>
          <a:ext cx="8163350" cy="3048060"/>
        </p:xfrm>
        <a:graphic>
          <a:graphicData uri="http://schemas.openxmlformats.org/drawingml/2006/table">
            <a:tbl>
              <a:tblPr firstRow="1" bandRow="1">
                <a:noFill/>
                <a:tableStyleId>{B79F4C6A-C213-4962-BD5F-9D6B281E8609}</a:tableStyleId>
              </a:tblPr>
              <a:tblGrid>
                <a:gridCol w="4081675"/>
                <a:gridCol w="4081675"/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2400" u="none" strike="noStrike" cap="none"/>
                        <a:t>Sorszám             Szavazat (db)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2400"/>
                        <a:t>Sorszám            Szavazat (db</a:t>
                      </a:r>
                      <a:endParaRPr/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2800"/>
                        <a:t>1.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2800"/>
                        <a:t>6.</a:t>
                      </a:r>
                      <a:endParaRPr/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2800"/>
                        <a:t>2.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2800"/>
                        <a:t>7.</a:t>
                      </a:r>
                      <a:endParaRPr/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2800"/>
                        <a:t>3.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2800"/>
                        <a:t>8.</a:t>
                      </a:r>
                      <a:endParaRPr/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2800"/>
                        <a:t>4.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2800"/>
                        <a:t>9.</a:t>
                      </a:r>
                      <a:endParaRPr/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2800"/>
                        <a:t>5.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800"/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12" descr="Helyi termelői piac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12"/>
          <p:cNvSpPr txBox="1"/>
          <p:nvPr/>
        </p:nvSpPr>
        <p:spPr>
          <a:xfrm>
            <a:off x="410816" y="371061"/>
            <a:ext cx="450521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200" b="1" dirty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Helyi termelői piac</a:t>
            </a: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13" descr="https://www.greenpeace.org/static/planet4-hungary-stateless/2019/10/ca5efffd-img_6943.jpg"/>
          <p:cNvPicPr preferRelativeResize="0"/>
          <p:nvPr/>
        </p:nvPicPr>
        <p:blipFill rotWithShape="1">
          <a:blip r:embed="rId3">
            <a:alphaModFix/>
          </a:blip>
          <a:srcRect l="10487"/>
          <a:stretch/>
        </p:blipFill>
        <p:spPr>
          <a:xfrm>
            <a:off x="-58646" y="1"/>
            <a:ext cx="920264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13"/>
          <p:cNvSpPr txBox="1"/>
          <p:nvPr/>
        </p:nvSpPr>
        <p:spPr>
          <a:xfrm>
            <a:off x="0" y="253497"/>
            <a:ext cx="581232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200" b="1" dirty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Bevásárló közösségek</a:t>
            </a:r>
            <a:endParaRPr sz="3200" b="1" dirty="0">
              <a:solidFill>
                <a:schemeClr val="dk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14" descr="A képen palack, beltéri, számláló, tároló látható&#10;&#10;Automatikusan generált leírá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14"/>
          <p:cNvSpPr txBox="1"/>
          <p:nvPr/>
        </p:nvSpPr>
        <p:spPr>
          <a:xfrm>
            <a:off x="702365" y="450574"/>
            <a:ext cx="661283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b="1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Csomagolásmentes vásárlás (lisztek)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15" descr="A képen beltéri, tároló, több látható&#10;&#10;Automatikusan generált leírá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15"/>
          <p:cNvSpPr txBox="1"/>
          <p:nvPr/>
        </p:nvSpPr>
        <p:spPr>
          <a:xfrm>
            <a:off x="662609" y="172278"/>
            <a:ext cx="70369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b="1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Csomagolásmentes vásárlás (tészták)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16" descr="A képen beltéri, számláló, rendezett, több látható&#10;&#10;Automatikusan generált leírá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Google Shape;233;p17" descr="A képen beltéri, rendetlen látható&#10;&#10;Automatikusan generált leírá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18" descr="A képen asztal, beltéri, ital látható&#10;&#10;Automatikusan generált leírá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" y="10"/>
            <a:ext cx="9143980" cy="68579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"/>
          <p:cNvSpPr txBox="1"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87B78"/>
              </a:buClr>
              <a:buSzPts val="4400"/>
              <a:buFont typeface="Twentieth Century"/>
              <a:buNone/>
            </a:pPr>
            <a:r>
              <a:rPr lang="hu-HU" b="1">
                <a:solidFill>
                  <a:srgbClr val="487B78"/>
                </a:solidFill>
              </a:rPr>
              <a:t>A GAZDA RÉTRE MEGY ….</a:t>
            </a:r>
            <a:endParaRPr/>
          </a:p>
        </p:txBody>
      </p:sp>
      <p:pic>
        <p:nvPicPr>
          <p:cNvPr id="110" name="Google Shape;110;p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10818" y="2084832"/>
            <a:ext cx="8032174" cy="39979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rgbClr val="148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3"/>
          <p:cNvSpPr/>
          <p:nvPr/>
        </p:nvSpPr>
        <p:spPr>
          <a:xfrm>
            <a:off x="0" y="0"/>
            <a:ext cx="9143999" cy="4572001"/>
          </a:xfrm>
          <a:custGeom>
            <a:avLst/>
            <a:gdLst/>
            <a:ahLst/>
            <a:cxnLst/>
            <a:rect l="l" t="t" r="r" b="b"/>
            <a:pathLst>
              <a:path w="12192000" h="4572001" extrusionOk="0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7" name="Google Shape;117;p3"/>
          <p:cNvCxnSpPr/>
          <p:nvPr/>
        </p:nvCxnSpPr>
        <p:spPr>
          <a:xfrm rot="10800000">
            <a:off x="6290132" y="5264106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1482AB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8" name="Google Shape;118;p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19" name="Google Shape;119;p3"/>
          <p:cNvSpPr/>
          <p:nvPr/>
        </p:nvSpPr>
        <p:spPr>
          <a:xfrm>
            <a:off x="0" y="4559968"/>
            <a:ext cx="9144000" cy="229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Twentieth Century"/>
              <a:buNone/>
            </a:pPr>
            <a:endParaRPr sz="1800" b="0" i="0" u="none" strike="noStrike" cap="none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20" name="Google Shape;120;p3"/>
          <p:cNvSpPr txBox="1"/>
          <p:nvPr/>
        </p:nvSpPr>
        <p:spPr>
          <a:xfrm>
            <a:off x="342900" y="4960137"/>
            <a:ext cx="58293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/>
          </a:bodyPr>
          <a:lstStyle/>
          <a:p>
            <a:pPr marL="0" marR="0" lvl="0" indent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500" b="1" i="0" u="none" strike="noStrike" cap="none">
                <a:solidFill>
                  <a:srgbClr val="FFFFFF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SZÜTYŐ, TARISZNYA, KOSÁR, TEXTIL SZATYOR, </a:t>
            </a:r>
            <a:endParaRPr sz="3500" b="1" i="0" u="none" strike="noStrike" cap="none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r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hu-HU" sz="3500" b="1" i="0" u="none" strike="noStrike" cap="none">
                <a:solidFill>
                  <a:srgbClr val="FFFFFF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NEJLONZACSKÓ </a:t>
            </a:r>
            <a:endParaRPr sz="3500" b="1" i="0" u="none" strike="noStrike" cap="none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pic>
        <p:nvPicPr>
          <p:cNvPr id="121" name="Google Shape;121;p3"/>
          <p:cNvPicPr preferRelativeResize="0"/>
          <p:nvPr/>
        </p:nvPicPr>
        <p:blipFill rotWithShape="1">
          <a:blip r:embed="rId3">
            <a:alphaModFix/>
          </a:blip>
          <a:srcRect t="5817" r="1" b="1409"/>
          <a:stretch/>
        </p:blipFill>
        <p:spPr>
          <a:xfrm>
            <a:off x="20" y="10"/>
            <a:ext cx="3498686" cy="4399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3" descr="A képen fű, vörös látható&#10;&#10;Automatikusan generált leírás"/>
          <p:cNvPicPr preferRelativeResize="0"/>
          <p:nvPr/>
        </p:nvPicPr>
        <p:blipFill rotWithShape="1">
          <a:blip r:embed="rId4">
            <a:alphaModFix/>
          </a:blip>
          <a:srcRect r="5983" b="2"/>
          <a:stretch/>
        </p:blipFill>
        <p:spPr>
          <a:xfrm>
            <a:off x="3632198" y="10"/>
            <a:ext cx="5514650" cy="439909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3" name="Google Shape;123;p3"/>
          <p:cNvCxnSpPr/>
          <p:nvPr/>
        </p:nvCxnSpPr>
        <p:spPr>
          <a:xfrm rot="10800000">
            <a:off x="6290132" y="5264106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rgbClr val="148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0" name="Google Shape;130;p4"/>
          <p:cNvCxnSpPr/>
          <p:nvPr/>
        </p:nvCxnSpPr>
        <p:spPr>
          <a:xfrm rot="10800000">
            <a:off x="6290132" y="5264106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1482AB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31" name="Google Shape;131;p4" descr="A képen fű, kültéri, növény, kert látható&#10;&#10;Automatikusan generált leírás"/>
          <p:cNvPicPr preferRelativeResize="0"/>
          <p:nvPr/>
        </p:nvPicPr>
        <p:blipFill rotWithShape="1">
          <a:blip r:embed="rId3">
            <a:alphaModFix/>
          </a:blip>
          <a:srcRect l="5499"/>
          <a:stretch/>
        </p:blipFill>
        <p:spPr>
          <a:xfrm>
            <a:off x="4283329" y="-2"/>
            <a:ext cx="4860671" cy="6858000"/>
          </a:xfrm>
          <a:custGeom>
            <a:avLst/>
            <a:gdLst/>
            <a:ahLst/>
            <a:cxnLst/>
            <a:rect l="l" t="t" r="r" b="b"/>
            <a:pathLst>
              <a:path w="6442912" h="6858000" extrusionOk="0">
                <a:moveTo>
                  <a:pt x="1673589" y="0"/>
                </a:moveTo>
                <a:lnTo>
                  <a:pt x="6442912" y="0"/>
                </a:lnTo>
                <a:lnTo>
                  <a:pt x="6442912" y="6858000"/>
                </a:lnTo>
                <a:lnTo>
                  <a:pt x="1673589" y="6858000"/>
                </a:lnTo>
                <a:close/>
                <a:moveTo>
                  <a:pt x="1431876" y="0"/>
                </a:moveTo>
                <a:lnTo>
                  <a:pt x="1508662" y="0"/>
                </a:lnTo>
                <a:lnTo>
                  <a:pt x="1508662" y="6858000"/>
                </a:lnTo>
                <a:lnTo>
                  <a:pt x="1431876" y="6858000"/>
                </a:lnTo>
                <a:close/>
                <a:moveTo>
                  <a:pt x="1097857" y="0"/>
                </a:moveTo>
                <a:lnTo>
                  <a:pt x="1306789" y="0"/>
                </a:lnTo>
                <a:lnTo>
                  <a:pt x="1306789" y="6858000"/>
                </a:lnTo>
                <a:lnTo>
                  <a:pt x="1097857" y="6858000"/>
                </a:lnTo>
                <a:close/>
                <a:moveTo>
                  <a:pt x="360190" y="0"/>
                </a:moveTo>
                <a:lnTo>
                  <a:pt x="932930" y="0"/>
                </a:lnTo>
                <a:lnTo>
                  <a:pt x="932930" y="6858000"/>
                </a:lnTo>
                <a:lnTo>
                  <a:pt x="360190" y="6858000"/>
                </a:lnTo>
                <a:close/>
                <a:moveTo>
                  <a:pt x="0" y="0"/>
                </a:moveTo>
                <a:lnTo>
                  <a:pt x="36576" y="0"/>
                </a:lnTo>
                <a:lnTo>
                  <a:pt x="36576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32" name="Google Shape;132;p4"/>
          <p:cNvSpPr/>
          <p:nvPr/>
        </p:nvSpPr>
        <p:spPr>
          <a:xfrm>
            <a:off x="475706" y="4676775"/>
            <a:ext cx="8188233" cy="1546950"/>
          </a:xfrm>
          <a:prstGeom prst="rect">
            <a:avLst/>
          </a:prstGeom>
          <a:solidFill>
            <a:srgbClr val="365A30">
              <a:alpha val="9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33" name="Google Shape;133;p4"/>
          <p:cNvSpPr txBox="1"/>
          <p:nvPr/>
        </p:nvSpPr>
        <p:spPr>
          <a:xfrm>
            <a:off x="714375" y="4773068"/>
            <a:ext cx="5457825" cy="1354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/>
          <a:p>
            <a:pPr marL="0" marR="0" lvl="0" indent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900" b="1" i="0" u="none" strike="noStrike" cap="none">
                <a:solidFill>
                  <a:srgbClr val="FFFFFF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GÖDÖR, PINCE, NAPELEM, NAPOCSKA, VILLA</a:t>
            </a:r>
            <a:endParaRPr/>
          </a:p>
        </p:txBody>
      </p:sp>
      <p:cxnSp>
        <p:nvCxnSpPr>
          <p:cNvPr id="134" name="Google Shape;134;p4"/>
          <p:cNvCxnSpPr/>
          <p:nvPr/>
        </p:nvCxnSpPr>
        <p:spPr>
          <a:xfrm rot="10800000">
            <a:off x="6290132" y="4993050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5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rgbClr val="148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5"/>
          <p:cNvSpPr/>
          <p:nvPr/>
        </p:nvSpPr>
        <p:spPr>
          <a:xfrm>
            <a:off x="0" y="0"/>
            <a:ext cx="9143999" cy="4572001"/>
          </a:xfrm>
          <a:custGeom>
            <a:avLst/>
            <a:gdLst/>
            <a:ahLst/>
            <a:cxnLst/>
            <a:rect l="l" t="t" r="r" b="b"/>
            <a:pathLst>
              <a:path w="12192000" h="4572001" extrusionOk="0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41" name="Google Shape;141;p5"/>
          <p:cNvCxnSpPr/>
          <p:nvPr/>
        </p:nvCxnSpPr>
        <p:spPr>
          <a:xfrm rot="10800000">
            <a:off x="6290132" y="5264106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1482AB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2" name="Google Shape;142;p5"/>
          <p:cNvSpPr/>
          <p:nvPr/>
        </p:nvSpPr>
        <p:spPr>
          <a:xfrm>
            <a:off x="0" y="0"/>
            <a:ext cx="9141544" cy="6858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43" name="Google Shape;143;p5"/>
          <p:cNvSpPr/>
          <p:nvPr/>
        </p:nvSpPr>
        <p:spPr>
          <a:xfrm>
            <a:off x="0" y="0"/>
            <a:ext cx="29746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44" name="Google Shape;144;p5"/>
          <p:cNvSpPr txBox="1"/>
          <p:nvPr/>
        </p:nvSpPr>
        <p:spPr>
          <a:xfrm>
            <a:off x="342900" y="640080"/>
            <a:ext cx="2389437" cy="3034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200" b="1" i="0" u="none" strike="noStrike" cap="none" dirty="0">
                <a:solidFill>
                  <a:srgbClr val="FFFFFF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TV, TELEFON, TABLET, INTERNET, KÖNYV</a:t>
            </a:r>
            <a:endParaRPr sz="3200" b="1" i="0" u="none" strike="noStrike" cap="none" dirty="0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cxnSp>
        <p:nvCxnSpPr>
          <p:cNvPr id="145" name="Google Shape;145;p5"/>
          <p:cNvCxnSpPr/>
          <p:nvPr/>
        </p:nvCxnSpPr>
        <p:spPr>
          <a:xfrm>
            <a:off x="576561" y="3765314"/>
            <a:ext cx="212598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46" name="Google Shape;146;p5" descr="A képen szöveg látható&#10;&#10;Automatikusan generált leírá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23443" y="823865"/>
            <a:ext cx="4108216" cy="5287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6"/>
          <p:cNvSpPr txBox="1"/>
          <p:nvPr/>
        </p:nvSpPr>
        <p:spPr>
          <a:xfrm>
            <a:off x="795130" y="225287"/>
            <a:ext cx="7553739" cy="1261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800" b="1" i="0" u="none" strike="noStrike" cap="none">
                <a:solidFill>
                  <a:srgbClr val="00B05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KUKORICA, LENCSE, BORSÓ, RÉPA, ZACSKÓS LEVES</a:t>
            </a:r>
            <a:endParaRPr/>
          </a:p>
        </p:txBody>
      </p:sp>
      <p:pic>
        <p:nvPicPr>
          <p:cNvPr id="154" name="Google Shape;154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450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rgbClr val="148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7"/>
          <p:cNvSpPr/>
          <p:nvPr/>
        </p:nvSpPr>
        <p:spPr>
          <a:xfrm>
            <a:off x="0" y="0"/>
            <a:ext cx="9143999" cy="4572001"/>
          </a:xfrm>
          <a:custGeom>
            <a:avLst/>
            <a:gdLst/>
            <a:ahLst/>
            <a:cxnLst/>
            <a:rect l="l" t="t" r="r" b="b"/>
            <a:pathLst>
              <a:path w="12192000" h="4572001" extrusionOk="0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61" name="Google Shape;161;p7"/>
          <p:cNvCxnSpPr/>
          <p:nvPr/>
        </p:nvCxnSpPr>
        <p:spPr>
          <a:xfrm rot="10800000">
            <a:off x="6290132" y="5264106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1482AB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2" name="Google Shape;162;p7"/>
          <p:cNvSpPr/>
          <p:nvPr/>
        </p:nvSpPr>
        <p:spPr>
          <a:xfrm>
            <a:off x="0" y="0"/>
            <a:ext cx="9141714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63" name="Google Shape;163;p7"/>
          <p:cNvSpPr txBox="1"/>
          <p:nvPr/>
        </p:nvSpPr>
        <p:spPr>
          <a:xfrm>
            <a:off x="342900" y="4960137"/>
            <a:ext cx="58293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10000"/>
          </a:bodyPr>
          <a:lstStyle/>
          <a:p>
            <a:pPr marL="0" marR="0" lvl="0" indent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500" b="1" i="0" u="none" strike="noStrike" cap="none" dirty="0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PULÓVER, SAPKA, NAPSZEMÜVEG, FÜRDŐRUHA, HÁZ SZIGETELÉSE</a:t>
            </a:r>
            <a:endParaRPr sz="3500" b="1" i="0" u="none" strike="noStrike" cap="none" dirty="0">
              <a:solidFill>
                <a:srgbClr val="0C0C0C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pic>
        <p:nvPicPr>
          <p:cNvPr id="164" name="Google Shape;164;p7" descr="A képen személy, beltéri látható&#10;&#10;Automatikusan generált leírás"/>
          <p:cNvPicPr preferRelativeResize="0"/>
          <p:nvPr/>
        </p:nvPicPr>
        <p:blipFill rotWithShape="1">
          <a:blip r:embed="rId3">
            <a:alphaModFix/>
          </a:blip>
          <a:srcRect t="14565" r="2" b="13497"/>
          <a:stretch/>
        </p:blipFill>
        <p:spPr>
          <a:xfrm>
            <a:off x="475707" y="640080"/>
            <a:ext cx="8188233" cy="393192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5" name="Google Shape;165;p7"/>
          <p:cNvCxnSpPr/>
          <p:nvPr/>
        </p:nvCxnSpPr>
        <p:spPr>
          <a:xfrm rot="10800000">
            <a:off x="6290132" y="5264106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D9D204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8"/>
          <p:cNvSpPr txBox="1"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87B78"/>
              </a:buClr>
              <a:buSzPts val="3600"/>
              <a:buFont typeface="Twentieth Century"/>
              <a:buNone/>
            </a:pPr>
            <a:r>
              <a:rPr lang="hu-HU" b="1">
                <a:solidFill>
                  <a:srgbClr val="487B78"/>
                </a:solidFill>
              </a:rPr>
              <a:t>TALÁLÓS KÉRDÉSEK</a:t>
            </a:r>
            <a:endParaRPr/>
          </a:p>
        </p:txBody>
      </p:sp>
      <p:sp>
        <p:nvSpPr>
          <p:cNvPr id="171" name="Google Shape;171;p8"/>
          <p:cNvSpPr txBox="1">
            <a:spLocks noGrp="1"/>
          </p:cNvSpPr>
          <p:nvPr>
            <p:ph type="body" idx="1"/>
          </p:nvPr>
        </p:nvSpPr>
        <p:spPr>
          <a:xfrm>
            <a:off x="4582238" y="2154724"/>
            <a:ext cx="3547774" cy="4215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91440" lvl="0" indent="-2286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hu-HU" sz="2800" b="0" i="0" dirty="0">
                <a:solidFill>
                  <a:srgbClr val="487B78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Milyen kő van </a:t>
            </a:r>
            <a:r>
              <a:rPr lang="hu-HU" sz="2800" b="0" i="0" dirty="0" smtClean="0">
                <a:solidFill>
                  <a:srgbClr val="487B78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a patakban </a:t>
            </a:r>
            <a:r>
              <a:rPr lang="hu-HU" sz="2800" b="0" i="0" dirty="0">
                <a:solidFill>
                  <a:srgbClr val="487B78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legtöbb?</a:t>
            </a:r>
            <a:endParaRPr sz="2800" dirty="0"/>
          </a:p>
          <a:p>
            <a:pPr marL="91440" lvl="0" indent="0" algn="just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3600"/>
              <a:buNone/>
            </a:pPr>
            <a:endParaRPr sz="2800" dirty="0">
              <a:solidFill>
                <a:srgbClr val="487B78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91440" lvl="0" indent="-228600" algn="just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3600"/>
              <a:buNone/>
            </a:pPr>
            <a:r>
              <a:rPr lang="hu-HU" sz="2800" dirty="0" smtClean="0">
                <a:solidFill>
                  <a:srgbClr val="487B78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Minden </a:t>
            </a:r>
            <a:r>
              <a:rPr lang="hu-HU" sz="2800" dirty="0">
                <a:solidFill>
                  <a:srgbClr val="487B78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nap felkel láb nélkül? Mi az? </a:t>
            </a:r>
            <a:endParaRPr sz="2800" dirty="0"/>
          </a:p>
          <a:p>
            <a:pPr marL="91440" lvl="0" indent="0" algn="just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3600"/>
              <a:buNone/>
            </a:pPr>
            <a:endParaRPr sz="2800" dirty="0">
              <a:solidFill>
                <a:srgbClr val="487B78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91440" lvl="0" indent="-228600" algn="just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3600"/>
              <a:buNone/>
            </a:pPr>
            <a:r>
              <a:rPr lang="hu-HU" sz="2800" dirty="0">
                <a:solidFill>
                  <a:srgbClr val="487B78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Két füle van, </a:t>
            </a:r>
            <a:r>
              <a:rPr lang="hu-HU" sz="2800" dirty="0" smtClean="0">
                <a:solidFill>
                  <a:srgbClr val="487B78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mégsem hall</a:t>
            </a:r>
            <a:r>
              <a:rPr lang="hu-HU" sz="2800" dirty="0">
                <a:solidFill>
                  <a:srgbClr val="487B78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. </a:t>
            </a:r>
            <a:endParaRPr sz="2800" dirty="0"/>
          </a:p>
          <a:p>
            <a:pPr marL="91440" lvl="0" indent="0" algn="just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3600"/>
              <a:buNone/>
            </a:pPr>
            <a:endParaRPr sz="2800" dirty="0">
              <a:solidFill>
                <a:srgbClr val="487B78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9144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3600"/>
              <a:buNone/>
            </a:pPr>
            <a:endParaRPr sz="2800" dirty="0">
              <a:solidFill>
                <a:srgbClr val="487B78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72" name="Google Shape;172;p8"/>
          <p:cNvSpPr txBox="1">
            <a:spLocks noGrp="1"/>
          </p:cNvSpPr>
          <p:nvPr>
            <p:ph type="body" idx="2"/>
          </p:nvPr>
        </p:nvSpPr>
        <p:spPr>
          <a:xfrm>
            <a:off x="728739" y="2100404"/>
            <a:ext cx="3281946" cy="3954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hu-HU" sz="3600" dirty="0">
                <a:solidFill>
                  <a:srgbClr val="487B78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Egy kis házban öt kis szoba, öt kis ember bújik oda. </a:t>
            </a:r>
            <a:endParaRPr sz="3600" dirty="0">
              <a:solidFill>
                <a:srgbClr val="487B78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lvl="0" indent="0" algn="l" rtl="0">
              <a:lnSpc>
                <a:spcPct val="108000"/>
              </a:lnSpc>
              <a:spcBef>
                <a:spcPts val="800"/>
              </a:spcBef>
              <a:spcAft>
                <a:spcPts val="0"/>
              </a:spcAft>
              <a:buSzPts val="3600"/>
              <a:buNone/>
            </a:pPr>
            <a:r>
              <a:rPr lang="hu-HU" sz="3600" dirty="0">
                <a:solidFill>
                  <a:srgbClr val="487B78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Mi az ?</a:t>
            </a:r>
            <a:r>
              <a:rPr lang="hu-HU" sz="3900" dirty="0">
                <a:solidFill>
                  <a:srgbClr val="487B78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 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800"/>
              </a:spcBef>
              <a:spcAft>
                <a:spcPts val="0"/>
              </a:spcAft>
              <a:buSzPts val="3900"/>
              <a:buNone/>
            </a:pPr>
            <a:endParaRPr sz="3900" dirty="0">
              <a:solidFill>
                <a:srgbClr val="487B78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lvl="0" indent="0" algn="l" rtl="0">
              <a:lnSpc>
                <a:spcPct val="108000"/>
              </a:lnSpc>
              <a:spcBef>
                <a:spcPts val="800"/>
              </a:spcBef>
              <a:spcAft>
                <a:spcPts val="0"/>
              </a:spcAft>
              <a:buSzPts val="3600"/>
              <a:buNone/>
            </a:pPr>
            <a:r>
              <a:rPr lang="hu-HU" sz="3600" dirty="0">
                <a:solidFill>
                  <a:srgbClr val="487B78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Vízben síkos, kézben habos, piszkos kezet tisztára mos. 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800"/>
              </a:spcBef>
              <a:spcAft>
                <a:spcPts val="0"/>
              </a:spcAft>
              <a:buSzPts val="3600"/>
              <a:buNone/>
            </a:pPr>
            <a:endParaRPr sz="3600" dirty="0">
              <a:solidFill>
                <a:srgbClr val="487B78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lvl="0" indent="0" algn="l" rtl="0">
              <a:lnSpc>
                <a:spcPct val="108000"/>
              </a:lnSpc>
              <a:spcBef>
                <a:spcPts val="800"/>
              </a:spcBef>
              <a:spcAft>
                <a:spcPts val="0"/>
              </a:spcAft>
              <a:buSzPts val="3600"/>
              <a:buNone/>
            </a:pPr>
            <a:endParaRPr sz="3600" dirty="0">
              <a:solidFill>
                <a:srgbClr val="487B78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9" descr="A képen szöveg látható&#10;&#10;Automatikusan generált leírá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9"/>
          <p:cNvSpPr txBox="1"/>
          <p:nvPr/>
        </p:nvSpPr>
        <p:spPr>
          <a:xfrm>
            <a:off x="1298712" y="1643270"/>
            <a:ext cx="51683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b="1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1.</a:t>
            </a:r>
            <a:endParaRPr/>
          </a:p>
        </p:txBody>
      </p:sp>
      <p:sp>
        <p:nvSpPr>
          <p:cNvPr id="179" name="Google Shape;179;p9"/>
          <p:cNvSpPr txBox="1"/>
          <p:nvPr/>
        </p:nvSpPr>
        <p:spPr>
          <a:xfrm>
            <a:off x="3816625" y="1457739"/>
            <a:ext cx="67254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b="1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2.</a:t>
            </a:r>
            <a:endParaRPr/>
          </a:p>
        </p:txBody>
      </p:sp>
      <p:sp>
        <p:nvSpPr>
          <p:cNvPr id="180" name="Google Shape;180;p9"/>
          <p:cNvSpPr txBox="1"/>
          <p:nvPr/>
        </p:nvSpPr>
        <p:spPr>
          <a:xfrm>
            <a:off x="5817704" y="1643270"/>
            <a:ext cx="51683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3. </a:t>
            </a:r>
            <a:endParaRPr/>
          </a:p>
        </p:txBody>
      </p:sp>
      <p:sp>
        <p:nvSpPr>
          <p:cNvPr id="181" name="Google Shape;181;p9"/>
          <p:cNvSpPr txBox="1"/>
          <p:nvPr/>
        </p:nvSpPr>
        <p:spPr>
          <a:xfrm>
            <a:off x="1497496" y="3975652"/>
            <a:ext cx="51683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b="1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4.</a:t>
            </a:r>
            <a:r>
              <a:rPr lang="hu-HU" sz="18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.</a:t>
            </a:r>
            <a:endParaRPr/>
          </a:p>
        </p:txBody>
      </p:sp>
      <p:sp>
        <p:nvSpPr>
          <p:cNvPr id="182" name="Google Shape;182;p9"/>
          <p:cNvSpPr txBox="1"/>
          <p:nvPr/>
        </p:nvSpPr>
        <p:spPr>
          <a:xfrm>
            <a:off x="3816625" y="3869635"/>
            <a:ext cx="51683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b="1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5.</a:t>
            </a:r>
            <a:endParaRPr/>
          </a:p>
        </p:txBody>
      </p:sp>
      <p:sp>
        <p:nvSpPr>
          <p:cNvPr id="183" name="Google Shape;183;p9"/>
          <p:cNvSpPr txBox="1"/>
          <p:nvPr/>
        </p:nvSpPr>
        <p:spPr>
          <a:xfrm>
            <a:off x="6334539" y="4002157"/>
            <a:ext cx="51683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b="1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6. </a:t>
            </a:r>
            <a:endParaRPr/>
          </a:p>
        </p:txBody>
      </p:sp>
      <p:sp>
        <p:nvSpPr>
          <p:cNvPr id="184" name="Google Shape;184;p9"/>
          <p:cNvSpPr txBox="1"/>
          <p:nvPr/>
        </p:nvSpPr>
        <p:spPr>
          <a:xfrm>
            <a:off x="2743200" y="6135756"/>
            <a:ext cx="47707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b="1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7</a:t>
            </a:r>
            <a:r>
              <a:rPr lang="hu-HU" sz="18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.</a:t>
            </a:r>
            <a:endParaRPr/>
          </a:p>
        </p:txBody>
      </p:sp>
      <p:sp>
        <p:nvSpPr>
          <p:cNvPr id="185" name="Google Shape;185;p9"/>
          <p:cNvSpPr txBox="1"/>
          <p:nvPr/>
        </p:nvSpPr>
        <p:spPr>
          <a:xfrm>
            <a:off x="4876800" y="6135756"/>
            <a:ext cx="47707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b="1">
                <a:solidFill>
                  <a:srgbClr val="2E663E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8.</a:t>
            </a:r>
            <a:endParaRPr/>
          </a:p>
        </p:txBody>
      </p:sp>
      <p:sp>
        <p:nvSpPr>
          <p:cNvPr id="186" name="Google Shape;186;p9"/>
          <p:cNvSpPr txBox="1"/>
          <p:nvPr/>
        </p:nvSpPr>
        <p:spPr>
          <a:xfrm>
            <a:off x="7248939" y="6255026"/>
            <a:ext cx="47707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b="1">
                <a:solidFill>
                  <a:srgbClr val="2E663E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9.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Integrál">
  <a:themeElements>
    <a:clrScheme name="Integrál">
      <a:dk1>
        <a:srgbClr val="000000"/>
      </a:dk1>
      <a:lt1>
        <a:srgbClr val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240</Words>
  <Application>Microsoft Office PowerPoint</Application>
  <PresentationFormat>Diavetítés a képernyőre (4:3 oldalarány)</PresentationFormat>
  <Paragraphs>58</Paragraphs>
  <Slides>18</Slides>
  <Notes>18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18</vt:i4>
      </vt:variant>
    </vt:vector>
  </HeadingPairs>
  <TitlesOfParts>
    <vt:vector size="19" baseType="lpstr">
      <vt:lpstr>Integrál</vt:lpstr>
      <vt:lpstr>FENNTARTHATÓ CSALÁDI ÉS ISKOLAI KÖZÖSSÉG </vt:lpstr>
      <vt:lpstr>A GAZDA RÉTRE MEGY ….</vt:lpstr>
      <vt:lpstr>3. dia</vt:lpstr>
      <vt:lpstr>4. dia</vt:lpstr>
      <vt:lpstr>5. dia</vt:lpstr>
      <vt:lpstr>6. dia</vt:lpstr>
      <vt:lpstr>7. dia</vt:lpstr>
      <vt:lpstr>TALÁLÓS KÉRDÉSEK</vt:lpstr>
      <vt:lpstr>9. dia</vt:lpstr>
      <vt:lpstr>MIT TEHETÜNK KÖRNYEZETÜNK VÉDELMÉBEN?</vt:lpstr>
      <vt:lpstr>SZAVAZÁS</vt:lpstr>
      <vt:lpstr>12. dia</vt:lpstr>
      <vt:lpstr>13. dia</vt:lpstr>
      <vt:lpstr>14. dia</vt:lpstr>
      <vt:lpstr>15. dia</vt:lpstr>
      <vt:lpstr>16. dia</vt:lpstr>
      <vt:lpstr>17. dia</vt:lpstr>
      <vt:lpstr>18. dia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FENNTARTHATÓ CSALÁDI ÉS ISKOLAI KÖZÖSSÉG </dc:title>
  <dc:creator>Fenntarthatosagi Temahet</dc:creator>
  <cp:lastModifiedBy>Néder Katalin</cp:lastModifiedBy>
  <cp:revision>3</cp:revision>
  <dcterms:created xsi:type="dcterms:W3CDTF">2021-03-03T15:54:54Z</dcterms:created>
  <dcterms:modified xsi:type="dcterms:W3CDTF">2021-04-05T12:09:01Z</dcterms:modified>
</cp:coreProperties>
</file>