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21"/>
  </p:notesMasterIdLst>
  <p:sldIdLst>
    <p:sldId id="1049" r:id="rId2"/>
    <p:sldId id="1048" r:id="rId3"/>
    <p:sldId id="535" r:id="rId4"/>
    <p:sldId id="540" r:id="rId5"/>
    <p:sldId id="541" r:id="rId6"/>
    <p:sldId id="542" r:id="rId7"/>
    <p:sldId id="574" r:id="rId8"/>
    <p:sldId id="544" r:id="rId9"/>
    <p:sldId id="506" r:id="rId10"/>
    <p:sldId id="547" r:id="rId11"/>
    <p:sldId id="446" r:id="rId12"/>
    <p:sldId id="1047" r:id="rId13"/>
    <p:sldId id="1027" r:id="rId14"/>
    <p:sldId id="1009" r:id="rId15"/>
    <p:sldId id="1010" r:id="rId16"/>
    <p:sldId id="1011" r:id="rId17"/>
    <p:sldId id="1012" r:id="rId18"/>
    <p:sldId id="1020" r:id="rId19"/>
    <p:sldId id="28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 autoAdjust="0"/>
    <p:restoredTop sz="83117" autoAdjust="0"/>
  </p:normalViewPr>
  <p:slideViewPr>
    <p:cSldViewPr snapToGrid="0">
      <p:cViewPr varScale="1">
        <p:scale>
          <a:sx n="61" d="100"/>
          <a:sy n="61" d="100"/>
        </p:scale>
        <p:origin x="-612" y="-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678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="" xmlns:a16="http://schemas.microsoft.com/office/drawing/2014/main" id="{B4662C1E-EE3A-45E4-839F-578B09C63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>
            <a:extLst>
              <a:ext uri="{FF2B5EF4-FFF2-40B4-BE49-F238E27FC236}">
                <a16:creationId xmlns="" xmlns:a16="http://schemas.microsoft.com/office/drawing/2014/main" id="{1EAE4368-8B93-4718-AC9E-71F8488B5D1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A7CF56-AF86-4BF8-9509-CB6BAECD88CA}" type="datetimeFigureOut">
              <a:rPr lang="hu-HU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Diakép helye 3">
            <a:extLst>
              <a:ext uri="{FF2B5EF4-FFF2-40B4-BE49-F238E27FC236}">
                <a16:creationId xmlns="" xmlns:a16="http://schemas.microsoft.com/office/drawing/2014/main" id="{6D5E8A11-9C7B-4E32-97F1-79AF0E83BB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dirty="0"/>
          </a:p>
        </p:txBody>
      </p:sp>
      <p:sp>
        <p:nvSpPr>
          <p:cNvPr id="5" name="Jegyzetek helye 4">
            <a:extLst>
              <a:ext uri="{FF2B5EF4-FFF2-40B4-BE49-F238E27FC236}">
                <a16:creationId xmlns="" xmlns:a16="http://schemas.microsoft.com/office/drawing/2014/main" id="{BB2612A8-78C0-422B-A500-B6E08BDA4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="" xmlns:a16="http://schemas.microsoft.com/office/drawing/2014/main" id="{C6E2C70C-9CED-4662-981D-718EEEB8EA7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="" xmlns:a16="http://schemas.microsoft.com/office/drawing/2014/main" id="{779AE4FF-1AD7-4031-8D61-ED1501D1F2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BB4FCD1-EA18-4917-B147-327C5B0FBA65}" type="slidenum">
              <a:rPr lang="hu-HU" altLang="hu-HU"/>
              <a:pPr>
                <a:defRPr/>
              </a:pPr>
              <a:t>‹#›</a:t>
            </a:fld>
            <a:endParaRPr lang="hu-HU" alt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zmuvek.hu/hu/fovarosi-vizmuvek/tarsasagi-informaciok/kornyezetvedelem/vizbazisvedele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egedivizmu.hu/eugyfelszolgalat/letoltheto_anyagok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</a:t>
            </a:fld>
            <a:endParaRPr lang="hu-HU" altLang="hu-HU" dirty="0"/>
          </a:p>
        </p:txBody>
      </p:sp>
    </p:spTree>
    <p:extLst>
      <p:ext uri="{BB962C8B-B14F-4D97-AF65-F5344CB8AC3E}">
        <p14:creationId xmlns:p14="http://schemas.microsoft.com/office/powerpoint/2010/main" xmlns="" val="3497476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iakép helye 1">
            <a:extLst>
              <a:ext uri="{FF2B5EF4-FFF2-40B4-BE49-F238E27FC236}">
                <a16:creationId xmlns="" xmlns:a16="http://schemas.microsoft.com/office/drawing/2014/main" id="{3C73C4AA-5094-4B66-9AEE-A3BD54C484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Jegyzetek helye 2">
            <a:extLst>
              <a:ext uri="{FF2B5EF4-FFF2-40B4-BE49-F238E27FC236}">
                <a16:creationId xmlns="" xmlns:a16="http://schemas.microsoft.com/office/drawing/2014/main" id="{D518C186-6044-4E31-80C1-47F940AFAE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/>
          </a:p>
        </p:txBody>
      </p:sp>
      <p:sp>
        <p:nvSpPr>
          <p:cNvPr id="34820" name="Dia számának helye 3">
            <a:extLst>
              <a:ext uri="{FF2B5EF4-FFF2-40B4-BE49-F238E27FC236}">
                <a16:creationId xmlns="" xmlns:a16="http://schemas.microsoft.com/office/drawing/2014/main" id="{B8EC83B5-99E3-4FAA-816B-FC006E5326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93196A-46CC-4A02-B149-4572AB2F608B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915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hu-HU" sz="1200" dirty="0"/>
              <a:t>A </a:t>
            </a:r>
            <a:r>
              <a:rPr lang="hu-HU" sz="1200" dirty="0" smtClean="0"/>
              <a:t>WC-öblítés </a:t>
            </a:r>
            <a:r>
              <a:rPr lang="hu-HU" sz="1200" dirty="0"/>
              <a:t>a legpazarlóbb: egy átlagos háztartás teljes vízfogyasztásának a 40%-át teszi ki. A korszerűtlen </a:t>
            </a:r>
            <a:r>
              <a:rPr lang="hu-HU" sz="1200" dirty="0" smtClean="0"/>
              <a:t>WC-tartályok </a:t>
            </a:r>
            <a:r>
              <a:rPr lang="hu-HU" sz="1200" dirty="0"/>
              <a:t>alkalmanként 10-12 liter vizet használnak fel, míg a takarékos tartályok mindössze 2-3 liternyit juttatnak a csatornába. </a:t>
            </a:r>
          </a:p>
          <a:p>
            <a:pPr algn="just"/>
            <a:r>
              <a:rPr lang="hu-HU" sz="1200" dirty="0"/>
              <a:t>Folyóvízzel történő átlagos mosogatás alkalmával körülbelül 40 liter vizet engedek a lefolyóba, szemben egy mosogatógépben való mosogatással, amellyel csupán 10 - 12 liter vizet használok </a:t>
            </a:r>
            <a:r>
              <a:rPr lang="hu-HU" sz="1200" dirty="0" smtClean="0"/>
              <a:t>fel.</a:t>
            </a:r>
            <a:endParaRPr lang="hu-HU" sz="1200" dirty="0"/>
          </a:p>
          <a:p>
            <a:pPr marL="0" indent="0" algn="just">
              <a:lnSpc>
                <a:spcPct val="100000"/>
              </a:lnSpc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4FCD1-EA18-4917-B147-327C5B0FBA65}" type="slidenum">
              <a:rPr lang="hu-HU" altLang="hu-HU" smtClean="0"/>
              <a:pPr>
                <a:defRPr/>
              </a:pPr>
              <a:t>13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638830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elmúlt években az ivóvízellátásra alkalmas vízkészletek jelentősége és ezzel együtt a vízbázisvédelem fontossága szerte a világon megnőtt.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vízbázisvédelem fogalmát használhatjuk általános értelemben a vízkészletek védelmére, de szűkebb és szakmaibb értelemben a vízkészletek egy kisebb részének fokozottabb, kiemeltebb védelmét értjük alatta. A védelem kiterjed a vízkivételi művekre, vízbeszerző létesítményekre is.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Magyarország természeti adottságainak köszönhetően a közműves ivóvízellátás döntő mértékben, felszín alatti vízkészletekre települ. Bár a felszín alatti vizek a felettük lévő földtani képződményeknek köszönhetően jóval védettebbek, mint a felszíniek, ugyanakkor ez mégsem jelent teljes biztonságot, hiszen a fedő képződmények az esetek jelentős részében vékonyak vagy kevésbé vízzáróak, ezáltal lehetővé teszik a felszínen jelenlévő szennyezőanyagok leszivárgását a vízadó rétegekbe és előbb-utóbb megjelenhetnek a kitermelt vízben is. Az ilyen földtani környezetben lévő vízbázisokat veszélyeztetettségük folytán sérülékenynek nevezzük.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Forrás és további ismeretek: </a:t>
            </a:r>
            <a:r>
              <a:rPr lang="hu-HU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https://www.vizmuvek.hu/hu/fovarosi-vizmuvek/tarsasagi-informaciok/kornyezetvedelem/vizbazisvedelem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4FCD1-EA18-4917-B147-327C5B0FBA65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hu-HU" altLang="hu-H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0916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B4FCD1-EA18-4917-B147-327C5B0FBA65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hu-HU" altLang="hu-H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7748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Hajlamosak vagyunk azt gondolni, hogy ami eltűnt a lefolyón, amit levitt a víz, attól egyszer és mindenkorra megszabadultunk, bármi is volt az. Azt képzeljük, a szennyvíztisztító majd úgyis ártalmatlanítani fog minden leeresztett mérget. Ez sajnos nem igaz. A tisztítási technológia csak bizonyos határokon belül képes zavartalanul működni, ráadásul sérülékeny is.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Pontosan ezért fontos a </a:t>
            </a:r>
            <a:r>
              <a:rPr lang="hu-H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CSATORNA-ETIKETT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Tilos a csatornába ereszteni: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Mérgező anyagot: mérgek, gyógyszerek és növényvédő szerek, nehézfémtartalmú folyadékok, tűzveszélyes anyagok, benzin, hígító, festék, lebomlásuk után mérgekké, tűzveszélyessé váló anyagok stb.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Üzemzavart okozó anyagot: fa, kő, csont, műanyag háztartási eszköz, fémkupak, műanyag és üvegpalack, macskaalom, építési törmelék, homok, kavics, vízben nem oldható egészségügyi anyag (vatta, tampon), egyéb háztartási hulladék (textil, növény, gyümölcsmag, szőr) stb.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Szerves szennyezőanyagot: állattartásból származó híg tárgya, háztartási ételmaradék, zsírok, olajok, háztartási állatfeldolgozásból származó hulladék, elpusztult kisállatok tetemei, emésztőkből szippantott nagy agresszivitású szennyvíz stb.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Túlterhelést okozó anyagot: csapadékvíz, belvíz, talajvíz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szennyvíztisztító-telepek elsősorban élő mikroorganizmusok segítségével tisztítanak, és ha a csatornahálózatba méreg vagy egyéb szennyező anyag kerül, elpusztíthatja a tisztítást végző szervezeteket, ezáltal sérülhet a befogadó élővíz, ráadásul az egyébként a mezőgazdaságban hasznosítható szennyvíziszap is használhatatlanná válik.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Forrás: </a:t>
            </a:r>
            <a:r>
              <a:rPr lang="hu-HU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https://www.szegedivizmu.hu/eugyfelszolgalat/letoltheto_anyagok/</a:t>
            </a:r>
            <a:r>
              <a:rPr lang="hu-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(33. Csatorna – használati illemtan)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4FCD1-EA18-4917-B147-327C5B0FBA65}" type="slidenum">
              <a:rPr lang="hu-HU" altLang="hu-HU" smtClean="0"/>
              <a:pPr>
                <a:defRPr/>
              </a:pPr>
              <a:t>16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84899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hu-HU" sz="1200" dirty="0"/>
              <a:t>Mérgező anyagot: mérgek, gyógyszerek és növényvédő szerek, nehézfémtartalmú folyadékok, tűzveszélyes anyagok, benzin, hígító, festék, lebomlásuk után mérgekké, tűzveszélyessé váló anyagok, stb.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hu-HU" sz="1200" dirty="0"/>
              <a:t>Dugulást okozó anyagot: fa, kő, csont, műanyag háztartási eszköz, fémkupak, műanyag és üvegpalack, macskaalom, építési törmelék, homok, kavics, vatta, tampon, textil, növény, gyümölcsmag, szőr, stb.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hu-HU" sz="1200" dirty="0"/>
              <a:t>Szerves szennyezőanyagot: állattartásból származó híg trágya, háztartási ételmaradék, zsírok, olajok, elpusztult kisállatok, emésztőkből szippantott szennyvíz, stb..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hu-HU" sz="1200" dirty="0"/>
              <a:t>Túlterhelést okozó anyagot: csapadékvíz, belvíz, talajvíz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4FCD1-EA18-4917-B147-327C5B0FBA65}" type="slidenum">
              <a:rPr lang="hu-HU" altLang="hu-HU" smtClean="0"/>
              <a:pPr>
                <a:defRPr/>
              </a:pPr>
              <a:t>17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312548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Google Shape;191;g3f312658af_0_186:notes">
            <a:extLst>
              <a:ext uri="{FF2B5EF4-FFF2-40B4-BE49-F238E27FC236}">
                <a16:creationId xmlns="" xmlns:a16="http://schemas.microsoft.com/office/drawing/2014/main" id="{0F535A5A-776A-43C5-BB94-D10DB1FDC70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Google Shape;192;g3f312658af_0_186:notes">
            <a:extLst>
              <a:ext uri="{FF2B5EF4-FFF2-40B4-BE49-F238E27FC236}">
                <a16:creationId xmlns="" xmlns:a16="http://schemas.microsoft.com/office/drawing/2014/main" id="{7EB79EEC-952E-4BA4-B321-5EB48B63AF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u-HU" altLang="hu-H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u-HU" altLang="hu-HU" dirty="0"/>
              <a:t>A napelemekkel környezetbarát módon, széndioxid-kibocsátás nélkül termelhetünk villamos áramot a Nap</a:t>
            </a:r>
            <a:r>
              <a:rPr lang="hu-HU" altLang="hu-HU" baseline="0" dirty="0"/>
              <a:t> </a:t>
            </a:r>
            <a:r>
              <a:rPr lang="hu-HU" altLang="hu-HU" dirty="0"/>
              <a:t>sugárzásából. A napenergia kinyerése a déli, esetleg délkeleti, délnyugati tájolás, és 45 fokos dőlésszög a legideálisabb. </a:t>
            </a:r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4482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u-HU" altLang="hu-HU" dirty="0"/>
              <a:t>A napelemekkel környezetbarát módon, széndioxid-kibocsátás nélkül termelhetünk villamos áramot a Nap</a:t>
            </a:r>
            <a:r>
              <a:rPr lang="hu-HU" altLang="hu-HU" baseline="0" dirty="0"/>
              <a:t> </a:t>
            </a:r>
            <a:r>
              <a:rPr lang="hu-HU" altLang="hu-HU" dirty="0"/>
              <a:t>sugárzásából. A napenergia kinyerése a déli, esetleg délkeleti, délnyugati tájolás, és 45 fokos dőlésszög a legideálisabb. </a:t>
            </a:r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877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u-HU" altLang="hu-HU" dirty="0"/>
              <a:t>A napelemekkel környezetbarát módon, széndioxid-kibocsátás nélkül termelhetünk villamos áramot a Nap</a:t>
            </a:r>
            <a:r>
              <a:rPr lang="hu-HU" altLang="hu-HU" baseline="0" dirty="0"/>
              <a:t> </a:t>
            </a:r>
            <a:r>
              <a:rPr lang="hu-HU" altLang="hu-HU" dirty="0"/>
              <a:t>sugárzásából. A napenergia kinyerése a déli, esetleg délkeleti, délnyugati tájolás, és 45 fokos dőlésszög a legideálisabb. </a:t>
            </a:r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7779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1363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Pixabay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055152-90B1-454E-92F7-2E637E8A93BC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805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801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iakép helye 1">
            <a:extLst>
              <a:ext uri="{FF2B5EF4-FFF2-40B4-BE49-F238E27FC236}">
                <a16:creationId xmlns="" xmlns:a16="http://schemas.microsoft.com/office/drawing/2014/main" id="{326C4321-4D27-43B2-A7A2-353AAA6B81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Jegyzetek helye 2">
            <a:extLst>
              <a:ext uri="{FF2B5EF4-FFF2-40B4-BE49-F238E27FC236}">
                <a16:creationId xmlns="" xmlns:a16="http://schemas.microsoft.com/office/drawing/2014/main" id="{D7637FBA-BD43-42F2-B256-18CDF13C70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u-HU" altLang="hu-HU"/>
              <a:t>Ablakcsere előtt és után</a:t>
            </a:r>
          </a:p>
        </p:txBody>
      </p:sp>
      <p:sp>
        <p:nvSpPr>
          <p:cNvPr id="24580" name="Dia számának helye 3">
            <a:extLst>
              <a:ext uri="{FF2B5EF4-FFF2-40B4-BE49-F238E27FC236}">
                <a16:creationId xmlns="" xmlns:a16="http://schemas.microsoft.com/office/drawing/2014/main" id="{1ACD2539-367E-4498-B86A-3F66711D56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9A22EE-D5D7-4F3C-B97C-52FAD6F58B96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414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kép helye 1">
            <a:extLst>
              <a:ext uri="{FF2B5EF4-FFF2-40B4-BE49-F238E27FC236}">
                <a16:creationId xmlns="" xmlns:a16="http://schemas.microsoft.com/office/drawing/2014/main" id="{26F55DFD-7AFB-4528-9DA6-B242B92756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Jegyzetek helye 2">
            <a:extLst>
              <a:ext uri="{FF2B5EF4-FFF2-40B4-BE49-F238E27FC236}">
                <a16:creationId xmlns="" xmlns:a16="http://schemas.microsoft.com/office/drawing/2014/main" id="{00673EA5-7672-4E75-A95D-D3D1A3E58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/>
          </a:p>
        </p:txBody>
      </p:sp>
      <p:sp>
        <p:nvSpPr>
          <p:cNvPr id="10244" name="Dia számának helye 3">
            <a:extLst>
              <a:ext uri="{FF2B5EF4-FFF2-40B4-BE49-F238E27FC236}">
                <a16:creationId xmlns="" xmlns:a16="http://schemas.microsoft.com/office/drawing/2014/main" id="{4DB4FC71-D531-4F43-97AA-9D3DBFD479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F073DB-1A1E-4672-9335-B126D86BD787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99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07D76-D6B0-4617-AF32-E2732726E59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50790-3944-4A68-BDC6-754E20BBB6FF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192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2DB6B-568C-4330-A2B5-12A1B4B1146A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298B0-4E1B-4723-8F8D-A3FCEAD4ACF8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41596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A43B1-0F65-4286-ABBC-102CFDE31E02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1DD0-0A4B-4F36-BF5A-5BEDD69B636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550178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>
            <a:extLst>
              <a:ext uri="{FF2B5EF4-FFF2-40B4-BE49-F238E27FC236}">
                <a16:creationId xmlns="" xmlns:a16="http://schemas.microsoft.com/office/drawing/2014/main" id="{A061DEBE-6878-4033-A615-0F4B3D96E0F7}"/>
              </a:ext>
            </a:extLst>
          </p:cNvPr>
          <p:cNvSpPr txBox="1">
            <a:spLocks noGrp="1"/>
          </p:cNvSpPr>
          <p:nvPr>
            <p:ph type="sldNum" idx="10"/>
          </p:nvPr>
        </p:nvSpPr>
        <p:spPr>
          <a:xfrm>
            <a:off x="11296650" y="6218238"/>
            <a:ext cx="731838" cy="523875"/>
          </a:xfrm>
        </p:spPr>
        <p:txBody>
          <a:bodyPr spcFirstLastPara="1" wrap="square" lIns="91425" tIns="91425" rIns="91425" bIns="91425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CAB70079-1395-4E82-8994-DB186C54A7A0}" type="slidenum">
              <a:rPr lang="hu"/>
              <a:pPr>
                <a:defRPr/>
              </a:pPr>
              <a:t>‹#›</a:t>
            </a:fld>
            <a:endParaRPr lang="hu"/>
          </a:p>
        </p:txBody>
      </p:sp>
    </p:spTree>
    <p:extLst>
      <p:ext uri="{BB962C8B-B14F-4D97-AF65-F5344CB8AC3E}">
        <p14:creationId xmlns="" xmlns:p14="http://schemas.microsoft.com/office/powerpoint/2010/main" val="340382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5E1D-79FD-4A56-80BB-8765EDA253A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393ED-6CDE-49AB-A9E6-B21DB8D9D42B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025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4914B-6B7B-4CDF-A5B0-AECE2A174E2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BC1B9-CF6C-4649-A46B-34EBFB14A1D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06295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78E3A-0794-40A5-A63A-D6138436993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D4A1E-79C1-4E6E-9369-500BB688B8C2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66726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0EED0-4CE0-4AA6-A3E4-8ED8E54BADC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C7C6D-6D65-4A52-AC43-AC4F079E224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58246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50389-42EC-4DA7-AB8D-EE121A9D6EB4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AD485-2F5B-4A2D-B82F-DC2B922779C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13835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E658-F03F-4DDF-9A12-7171FDCAAFC0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89807-3040-4260-B388-6D0A12786DF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64405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EDC3D-3CCE-438B-9192-0CB1E94B7418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E9221-58A8-4B36-A47E-FD49050D126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3494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35254-3408-4448-AC61-0E0DB0D34B3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7916B-FAB2-45EC-B8F0-F2CE7A04A674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85740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8AA45-F2CC-47BE-9E28-EEE2B0E29DDD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5B494C-5304-4649-87E0-255FE8364F00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11084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xmlns="" id="{6B4CB897-E47E-4B08-B7CC-FC2E497789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4" name="Cím 1">
            <a:extLst>
              <a:ext uri="{FF2B5EF4-FFF2-40B4-BE49-F238E27FC236}">
                <a16:creationId xmlns:a16="http://schemas.microsoft.com/office/drawing/2014/main" xmlns="" id="{F0B6F343-81C0-4EB2-B832-C1B8F77FF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4726" y="679730"/>
            <a:ext cx="4061034" cy="144817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hu-HU" sz="4000" b="1" dirty="0" smtClean="0"/>
              <a:t>FENNTARTHATÓ KISKÖZÖSSÉGEK</a:t>
            </a:r>
            <a:endParaRPr lang="en-US" altLang="hu-HU" sz="4000" b="1" kern="1200" dirty="0"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44">
            <a:extLst>
              <a:ext uri="{FF2B5EF4-FFF2-40B4-BE49-F238E27FC236}">
                <a16:creationId xmlns:a16="http://schemas.microsoft.com/office/drawing/2014/main" xmlns="" id="{3AF6A671-C637-4547-85F4-51B6D18813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xmlns="" id="{C575CF26-3D3C-4C5A-A2B7-00432016EF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xmlns="" id="{99413ED5-9ED4-4772-BCE4-2BCAE6B12E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04357C93-F0CB-4A1C-8F77-4E90637898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06482" y="269325"/>
            <a:ext cx="7195399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80" name="Picture 2" descr="C:\Users\Néder Katalin\Desktop\PontVelem\FTH 2017\FTH 2017 szórólapok, logók, képek\FTH logo-2.jpg">
            <a:extLst>
              <a:ext uri="{FF2B5EF4-FFF2-40B4-BE49-F238E27FC236}">
                <a16:creationId xmlns:a16="http://schemas.microsoft.com/office/drawing/2014/main" xmlns="" id="{C1C9E157-97DB-4A97-9993-6714AEF26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076745" y="2846811"/>
            <a:ext cx="877473" cy="1462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Kép 1">
            <a:extLst>
              <a:ext uri="{FF2B5EF4-FFF2-40B4-BE49-F238E27FC236}">
                <a16:creationId xmlns:a16="http://schemas.microsoft.com/office/drawing/2014/main" xmlns="" id="{A94385FC-00DE-48D1-8B35-A3A689FD94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41972" y="4999292"/>
            <a:ext cx="1264810" cy="11878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22993A29-54E9-4F04-A9AC-FF41F9E8C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9802026" y="5060173"/>
            <a:ext cx="1237221" cy="1078344"/>
          </a:xfrm>
          <a:prstGeom prst="rect">
            <a:avLst/>
          </a:prstGeom>
        </p:spPr>
      </p:pic>
      <p:pic>
        <p:nvPicPr>
          <p:cNvPr id="1026" name="Picture 2" descr="C:\Users\Néder Katalin\Desktop\LOGÓK, FTH , ZOK grafikák\Kék bolygós logók\KBA_logo-sotetkek[2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8459" y="5161660"/>
            <a:ext cx="2461512" cy="747589"/>
          </a:xfrm>
          <a:prstGeom prst="rect">
            <a:avLst/>
          </a:prstGeom>
          <a:noFill/>
        </p:spPr>
      </p:pic>
      <p:pic>
        <p:nvPicPr>
          <p:cNvPr id="1027" name="Picture 3" descr="C:\Users\Néder Katalin\Desktop\LOGÓK, FTH , ZOK grafikák\Partner szervezetek logói\emmi_color-cmy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7215" y="5097539"/>
            <a:ext cx="1281933" cy="875972"/>
          </a:xfrm>
          <a:prstGeom prst="rect">
            <a:avLst/>
          </a:prstGeom>
          <a:noFill/>
        </p:spPr>
      </p:pic>
      <p:pic>
        <p:nvPicPr>
          <p:cNvPr id="1028" name="Picture 4" descr="C:\Users\Néder Katalin\Desktop\LOGÓK, FTH , ZOK grafikák\FTH grafikák\pontvelem-logo-color-1_vektoro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9213" y="5076203"/>
            <a:ext cx="1463461" cy="752029"/>
          </a:xfrm>
          <a:prstGeom prst="rect">
            <a:avLst/>
          </a:prstGeom>
          <a:noFill/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xmlns="" id="{8FD35971-A15C-4884-9307-B107D9E3F4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97527" y="682382"/>
            <a:ext cx="6107412" cy="38553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eaLnBrk="1" hangingPunct="1"/>
            <a:r>
              <a:rPr lang="hu-HU" altLang="hu-HU" sz="6000" b="1" dirty="0" err="1"/>
              <a:t>LED-világítás</a:t>
            </a:r>
            <a:endParaRPr lang="en-US" altLang="hu-HU" sz="6000" b="1" dirty="0"/>
          </a:p>
        </p:txBody>
      </p:sp>
      <p:sp>
        <p:nvSpPr>
          <p:cNvPr id="2" name="Téglalap 1">
            <a:extLst>
              <a:ext uri="{FF2B5EF4-FFF2-40B4-BE49-F238E27FC236}">
                <a16:creationId xmlns="" xmlns:a16="http://schemas.microsoft.com/office/drawing/2014/main" id="{BFC70CA4-54DF-42C9-86E6-643E6E32DB37}"/>
              </a:ext>
            </a:extLst>
          </p:cNvPr>
          <p:cNvSpPr/>
          <p:nvPr/>
        </p:nvSpPr>
        <p:spPr>
          <a:xfrm>
            <a:off x="868680" y="2195826"/>
            <a:ext cx="10451592" cy="414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alt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LED neve az angol </a:t>
            </a:r>
            <a:r>
              <a:rPr kumimoji="0" lang="hu-HU" altLang="hu-H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Light</a:t>
            </a:r>
            <a:r>
              <a:rPr kumimoji="0" lang="hu-HU" alt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hu-HU" altLang="hu-H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Emitting</a:t>
            </a:r>
            <a:r>
              <a:rPr kumimoji="0" lang="hu-HU" alt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hu-HU" altLang="hu-H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Diode</a:t>
            </a:r>
            <a:r>
              <a:rPr kumimoji="0" lang="hu-HU" alt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(= Fénykibocsátó Dióda) </a:t>
            </a:r>
            <a:r>
              <a:rPr kumimoji="0" lang="hu-HU" alt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rövidítéséből származik.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LED a </a:t>
            </a: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félvezető dióda </a:t>
            </a: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elektromos töltésű részecskéinek áramlására épülő </a:t>
            </a: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fényforrás.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dióda által kibocsátott fény </a:t>
            </a: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színe a félvezető anyag összetételétől, ötvözőitől függ</a:t>
            </a: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LED diódákat jellemzően </a:t>
            </a:r>
            <a:r>
              <a:rPr kumimoji="0" lang="hu-H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négy-öt színhőmérsékletben </a:t>
            </a: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állítják elő.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Teljesítménye ma már eléri a több száz wattos nagyságrendet, fényhasznosításuk pedig meghaladja a 100 lumen/W értéket.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u-HU" alt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9038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artalom helye 2">
            <a:extLst>
              <a:ext uri="{FF2B5EF4-FFF2-40B4-BE49-F238E27FC236}">
                <a16:creationId xmlns="" xmlns:a16="http://schemas.microsoft.com/office/drawing/2014/main" id="{CD4B6BEA-B3F0-4A1A-99B4-307D9812F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209550"/>
            <a:ext cx="11977688" cy="65309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1. A hőtermelése minimális.  		2. Hosszú élettartamú.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3. Egyszer kell megvenni.      	  4. </a:t>
            </a:r>
            <a:r>
              <a:rPr lang="pt-BR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Nem vibrál, ezért nem bántja a szemet</a:t>
            </a: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5. Azonnal teljes fényerőt nyújt.                      6. Olcsóbb.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7. Ki-bekapcsolásra érzékeny.        8. Drágább.        9. </a:t>
            </a:r>
            <a:r>
              <a:rPr lang="pt-BR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Vibrál, ezért bántja a szemet</a:t>
            </a: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.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altLang="hu-HU" sz="2200" b="1" dirty="0">
                <a:latin typeface="Arial" panose="020B0604020202020204" pitchFamily="34" charset="0"/>
                <a:cs typeface="Arial" panose="020B0604020202020204" pitchFamily="34" charset="0"/>
              </a:rPr>
              <a:t>10. Élettartam: kb.1 év.                11. Az áram nagy részét melegítésre használják.</a:t>
            </a:r>
          </a:p>
        </p:txBody>
      </p:sp>
      <p:sp>
        <p:nvSpPr>
          <p:cNvPr id="4" name="Lekerekített téglalap 3">
            <a:extLst>
              <a:ext uri="{FF2B5EF4-FFF2-40B4-BE49-F238E27FC236}">
                <a16:creationId xmlns="" xmlns:a16="http://schemas.microsoft.com/office/drawing/2014/main" id="{32165126-701C-476C-8668-23A4307C59B1}"/>
              </a:ext>
            </a:extLst>
          </p:cNvPr>
          <p:cNvSpPr/>
          <p:nvPr/>
        </p:nvSpPr>
        <p:spPr>
          <a:xfrm>
            <a:off x="825500" y="4519613"/>
            <a:ext cx="4414838" cy="2063750"/>
          </a:xfrm>
          <a:prstGeom prst="roundRect">
            <a:avLst/>
          </a:prstGeom>
          <a:solidFill>
            <a:schemeClr val="bg1"/>
          </a:solidFill>
          <a:ln w="1047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6" name="Szövegdoboz 4">
            <a:extLst>
              <a:ext uri="{FF2B5EF4-FFF2-40B4-BE49-F238E27FC236}">
                <a16:creationId xmlns="" xmlns:a16="http://schemas.microsoft.com/office/drawing/2014/main" id="{C2C7708D-E9D8-47C0-983D-9CC8CDF8D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2688" y="4587875"/>
            <a:ext cx="3941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LED</a:t>
            </a:r>
          </a:p>
        </p:txBody>
      </p:sp>
      <p:sp>
        <p:nvSpPr>
          <p:cNvPr id="6" name="Lekerekített téglalap 5">
            <a:extLst>
              <a:ext uri="{FF2B5EF4-FFF2-40B4-BE49-F238E27FC236}">
                <a16:creationId xmlns="" xmlns:a16="http://schemas.microsoft.com/office/drawing/2014/main" id="{2652D6C1-8EC7-4D8C-A0CB-777368C85565}"/>
              </a:ext>
            </a:extLst>
          </p:cNvPr>
          <p:cNvSpPr/>
          <p:nvPr/>
        </p:nvSpPr>
        <p:spPr>
          <a:xfrm>
            <a:off x="6445250" y="4519613"/>
            <a:ext cx="4414838" cy="2063750"/>
          </a:xfrm>
          <a:prstGeom prst="roundRect">
            <a:avLst/>
          </a:prstGeom>
          <a:solidFill>
            <a:schemeClr val="bg1"/>
          </a:solidFill>
          <a:ln w="1047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798" name="Szövegdoboz 6">
            <a:extLst>
              <a:ext uri="{FF2B5EF4-FFF2-40B4-BE49-F238E27FC236}">
                <a16:creationId xmlns="" xmlns:a16="http://schemas.microsoft.com/office/drawing/2014/main" id="{A626B09F-981C-48AE-9177-1C9861046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2275" y="4587875"/>
            <a:ext cx="3941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HAGYOMÁNYOS IZZÓ</a:t>
            </a:r>
          </a:p>
        </p:txBody>
      </p:sp>
    </p:spTree>
    <p:extLst>
      <p:ext uri="{BB962C8B-B14F-4D97-AF65-F5344CB8AC3E}">
        <p14:creationId xmlns="" xmlns:p14="http://schemas.microsoft.com/office/powerpoint/2010/main" val="3824682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="" xmlns:a16="http://schemas.microsoft.com/office/drawing/2014/main" id="{9095C1F4-AE7F-44E4-8693-40D3D68311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8734DDD3-F723-4DD3-8ABE-EC0B2AC87D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F7C8EA93-3210-4C62-99E9-153C275E3A8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5EB7D2A2-F448-44D4-938C-DC84CBCB3B1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71AEA07-1E14-44B4-8E55-64EF049CD6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ED96F98B-CEDC-4FF2-88BB-5D9FE54EB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4683"/>
            <a:ext cx="9144000" cy="2551829"/>
          </a:xfrm>
        </p:spPr>
        <p:txBody>
          <a:bodyPr anchor="ctr">
            <a:normAutofit/>
          </a:bodyPr>
          <a:lstStyle/>
          <a:p>
            <a:r>
              <a:rPr lang="hu-HU" sz="6600"/>
              <a:t>A víz </a:t>
            </a:r>
          </a:p>
        </p:txBody>
      </p:sp>
    </p:spTree>
    <p:extLst>
      <p:ext uri="{BB962C8B-B14F-4D97-AF65-F5344CB8AC3E}">
        <p14:creationId xmlns="" xmlns:p14="http://schemas.microsoft.com/office/powerpoint/2010/main" val="61493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="" xmlns:a16="http://schemas.microsoft.com/office/drawing/2014/main" id="{6ECA6DCB-B7E1-40A9-9524-540C6DA40B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hu-HU" sz="4000"/>
              <a:t>1. Tudatos vízhasználat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8" y="2330505"/>
            <a:ext cx="6042785" cy="4499428"/>
          </a:xfrm>
        </p:spPr>
        <p:txBody>
          <a:bodyPr anchor="ctr">
            <a:normAutofit/>
          </a:bodyPr>
          <a:lstStyle/>
          <a:p>
            <a:pPr algn="just"/>
            <a:r>
              <a:rPr lang="hu-HU" sz="2400" dirty="0"/>
              <a:t>Egy-egy csöpögő csap naponta akár két liter vizet is szennyvízzé tehet, ami 80-90 liter egy hónapban, és 1.000 liter egy évben! </a:t>
            </a:r>
          </a:p>
          <a:p>
            <a:pPr algn="just"/>
            <a:r>
              <a:rPr lang="hu-HU" sz="2400" dirty="0"/>
              <a:t>Fürdés helyett </a:t>
            </a:r>
            <a:r>
              <a:rPr lang="hu-HU" sz="2400" dirty="0" smtClean="0"/>
              <a:t>zuhanyozzunk</a:t>
            </a:r>
            <a:r>
              <a:rPr lang="hu-HU" sz="2400" dirty="0"/>
              <a:t>!</a:t>
            </a:r>
          </a:p>
          <a:p>
            <a:pPr algn="just"/>
            <a:r>
              <a:rPr lang="hu-HU" sz="2400" dirty="0"/>
              <a:t>Egy fürdéssel átlagosan 200 liter </a:t>
            </a:r>
            <a:r>
              <a:rPr lang="hu-HU" sz="2400" dirty="0" smtClean="0"/>
              <a:t>víz folyhat </a:t>
            </a:r>
            <a:r>
              <a:rPr lang="hu-HU" sz="2400" dirty="0"/>
              <a:t>el, ellenben a zuhanyzással, melynek alkalmával </a:t>
            </a:r>
            <a:r>
              <a:rPr lang="hu-HU" sz="2400" dirty="0" smtClean="0"/>
              <a:t>40-70 </a:t>
            </a:r>
            <a:r>
              <a:rPr lang="hu-HU" sz="2400" dirty="0"/>
              <a:t>liter víz kerül a </a:t>
            </a:r>
            <a:r>
              <a:rPr lang="hu-HU" sz="2400" dirty="0" smtClean="0"/>
              <a:t>lefolyóba.  </a:t>
            </a:r>
            <a:r>
              <a:rPr lang="hu-HU" sz="2400" dirty="0"/>
              <a:t>M</a:t>
            </a:r>
            <a:r>
              <a:rPr lang="hu-HU" sz="2400" dirty="0" smtClean="0"/>
              <a:t>ég </a:t>
            </a:r>
            <a:r>
              <a:rPr lang="hu-HU" sz="2400" dirty="0"/>
              <a:t>egy hosszabb, 8 perces zuhanyzás során is "csak" 75 liter vizet használ fel az ember. 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Kép 3" descr="A képen víz, óceán, lovaglás, férfi látható&#10;&#10;Automatikusan generált leírás">
            <a:extLst>
              <a:ext uri="{FF2B5EF4-FFF2-40B4-BE49-F238E27FC236}">
                <a16:creationId xmlns="" xmlns:a16="http://schemas.microsoft.com/office/drawing/2014/main" id="{A78DE345-DD71-4CE6-8E3B-65CD1EA89E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80" r="4" b="7279"/>
          <a:stretch/>
        </p:blipFill>
        <p:spPr>
          <a:xfrm>
            <a:off x="7083423" y="581892"/>
            <a:ext cx="4397433" cy="251875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8CB5D2D7-DF65-4E86-BFBA-FFB9B5ACEB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2387A91-61E1-4FDB-862B-F1C393236C63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32" b="-4"/>
          <a:stretch/>
        </p:blipFill>
        <p:spPr>
          <a:xfrm>
            <a:off x="7083423" y="3707894"/>
            <a:ext cx="4395569" cy="25187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0540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hu-HU" sz="4000"/>
              <a:t>2. Vízbázisvédelem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hu-HU" sz="1700" dirty="0"/>
              <a:t>Magyarország természeti adottságainak köszönhetően a ivóvízellátás döntő mértékben </a:t>
            </a:r>
            <a:r>
              <a:rPr lang="hu-HU" sz="1700" dirty="0" smtClean="0"/>
              <a:t>a felszín </a:t>
            </a:r>
            <a:r>
              <a:rPr lang="hu-HU" sz="1700" dirty="0"/>
              <a:t>alatti vízkészletekre települ. </a:t>
            </a:r>
          </a:p>
          <a:p>
            <a:pPr marL="0" indent="0" algn="just">
              <a:buNone/>
            </a:pPr>
            <a:r>
              <a:rPr lang="hu-HU" sz="1700" dirty="0"/>
              <a:t>Bár a felszín alatti vizek jóval védettebbek, mint a felszíniek, ugyanakkor ez mégsem jelent teljes biztonságot. </a:t>
            </a:r>
          </a:p>
          <a:p>
            <a:pPr marL="0" indent="0" algn="just">
              <a:buNone/>
            </a:pPr>
            <a:r>
              <a:rPr lang="hu-HU" sz="1700" dirty="0"/>
              <a:t>A fedő képződmények az esetek jelentős részében vékonyak, és ezáltal lehetővé teszik a felszínen jelenlévő szennyezőanyagok leszivárgását a vízadó rétegekbe és előbb-utóbb megjelenhetnek a kitermelt vízben is. </a:t>
            </a:r>
          </a:p>
          <a:p>
            <a:pPr marL="0" indent="0" algn="just">
              <a:buNone/>
            </a:pPr>
            <a:r>
              <a:rPr lang="hu-HU" sz="1700" dirty="0"/>
              <a:t>Az ilyen földtani környezetben lévő vízbázisokat veszélyeztetettségük folytán sérülékenynek nevezzük.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Kép 5" descr="A képen szöveg, térkép látható&#10;&#10;Automatikusan generált leírás">
            <a:extLst>
              <a:ext uri="{FF2B5EF4-FFF2-40B4-BE49-F238E27FC236}">
                <a16:creationId xmlns="" xmlns:a16="http://schemas.microsoft.com/office/drawing/2014/main" id="{645A213F-46CE-43F4-9C9B-AF47C92191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49" r="16702" b="-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6404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2F687420-BEB4-45CD-8226-339BE553B8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hu-HU" sz="3600" dirty="0"/>
              <a:t>Segítsd te is a vízbázis védelmét!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69CC832-2974-4E8D-90ED-3E2941BA73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65" y="2031101"/>
            <a:ext cx="4785717" cy="3728989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r>
              <a:rPr lang="hu-HU" dirty="0"/>
              <a:t>Kíméld a lefolyót!</a:t>
            </a:r>
          </a:p>
          <a:p>
            <a:pPr marL="0" indent="0" algn="just">
              <a:buNone/>
            </a:pPr>
            <a:r>
              <a:rPr lang="hu-HU" dirty="0"/>
              <a:t>Úgy tűnik, mindent elnyel, de egyszer nála is betelik a pohár. </a:t>
            </a:r>
          </a:p>
          <a:p>
            <a:pPr marL="0" indent="0" algn="just">
              <a:buNone/>
            </a:pPr>
            <a:r>
              <a:rPr lang="hu-HU" dirty="0"/>
              <a:t>Kíméld a lefolyót, gyűjtsd szelektíven a veszélyes hulladékokat, a használt sütő olajat és </a:t>
            </a:r>
            <a:r>
              <a:rPr lang="hu-HU" dirty="0" smtClean="0"/>
              <a:t>zsiradékot!</a:t>
            </a:r>
            <a:endParaRPr lang="hu-HU" dirty="0"/>
          </a:p>
          <a:p>
            <a:pPr marL="0" indent="0" algn="just">
              <a:buNone/>
            </a:pPr>
            <a:r>
              <a:rPr lang="hu-HU" dirty="0"/>
              <a:t>Ismerkedjünk meg a csatorna-etikettel!</a:t>
            </a:r>
          </a:p>
          <a:p>
            <a:pPr marL="0" indent="0" algn="just">
              <a:buNone/>
            </a:pPr>
            <a:endParaRPr lang="hu-HU" sz="1800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5222F96-971A-4F90-B841-6BAB416C7A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8980754-6F4B-43C9-B9BE-127B6BED65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Kép 5" descr="A képen keresés, fénykép, arc, fényképezőgép látható&#10;&#10;Automatikusan generált leírás">
            <a:extLst>
              <a:ext uri="{FF2B5EF4-FFF2-40B4-BE49-F238E27FC236}">
                <a16:creationId xmlns="" xmlns:a16="http://schemas.microsoft.com/office/drawing/2014/main" id="{547B17D8-6977-4154-8192-05BB43719A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9968" b="-1"/>
          <a:stretch/>
        </p:blipFill>
        <p:spPr>
          <a:xfrm>
            <a:off x="5987738" y="650494"/>
            <a:ext cx="5628018" cy="53241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9616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3AD318CC-E2A8-4E27-9548-A047A78999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hu-HU" sz="4800"/>
              <a:t>3. Csatorna-etikett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B14B560F-9DD7-4302-A60B-EBD3EF59B0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3A9A4357-BD1D-4622-A4FE-766E6AB8DE8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C21D6966-343E-49AC-A026-D2497E0C3CA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3712" y="571023"/>
            <a:ext cx="5542387" cy="4300447"/>
          </a:xfrm>
        </p:spPr>
        <p:txBody>
          <a:bodyPr anchor="t">
            <a:noAutofit/>
          </a:bodyPr>
          <a:lstStyle/>
          <a:p>
            <a:pPr marL="0" indent="0" algn="just">
              <a:buNone/>
            </a:pPr>
            <a:r>
              <a:rPr lang="hu-HU" sz="2400" dirty="0"/>
              <a:t>Hajlamosak vagyunk azt gondolni, hogy </a:t>
            </a:r>
          </a:p>
          <a:p>
            <a:pPr algn="just"/>
            <a:r>
              <a:rPr lang="hu-HU" sz="2400" dirty="0"/>
              <a:t>ami eltűnt a lefolyón, </a:t>
            </a:r>
          </a:p>
          <a:p>
            <a:pPr algn="just"/>
            <a:r>
              <a:rPr lang="hu-HU" sz="2400" dirty="0"/>
              <a:t>amit levitt a víz, attól egyszer és mindenkorra megszabadultunk, bármi is volt az. </a:t>
            </a:r>
          </a:p>
          <a:p>
            <a:pPr marL="0" indent="0" algn="just">
              <a:buNone/>
            </a:pPr>
            <a:r>
              <a:rPr lang="hu-HU" sz="2400" dirty="0"/>
              <a:t>Azt képzeljük, a szennyvíztisztító majd úgyis ártalmatlanítani fog minden leeresztett mérget. </a:t>
            </a:r>
          </a:p>
          <a:p>
            <a:pPr marL="0" indent="0" algn="just">
              <a:buNone/>
            </a:pPr>
            <a:r>
              <a:rPr lang="hu-HU" sz="2400" b="1" dirty="0"/>
              <a:t>Ez sajnos nem igaz.</a:t>
            </a:r>
          </a:p>
          <a:p>
            <a:pPr marL="0" indent="0" algn="just">
              <a:buNone/>
            </a:pPr>
            <a:r>
              <a:rPr lang="hu-HU" sz="2400" dirty="0"/>
              <a:t>A tisztítási technológia csak bizonyos határokon belül képes zavartalanul működni, ráadásul sérülékeny is. </a:t>
            </a:r>
          </a:p>
          <a:p>
            <a:pPr marL="0" indent="0" algn="just">
              <a:buNone/>
            </a:pPr>
            <a:r>
              <a:rPr lang="hu-HU" sz="2400" dirty="0"/>
              <a:t>Pontosan ezért fontos a </a:t>
            </a:r>
            <a:r>
              <a:rPr lang="hu-HU" sz="2400" b="1" dirty="0"/>
              <a:t>CSATORNA-ETIKETT</a:t>
            </a:r>
            <a:endParaRPr lang="hu-HU" sz="2400" dirty="0"/>
          </a:p>
        </p:txBody>
      </p:sp>
    </p:spTree>
    <p:extLst>
      <p:ext uri="{BB962C8B-B14F-4D97-AF65-F5344CB8AC3E}">
        <p14:creationId xmlns="" xmlns:p14="http://schemas.microsoft.com/office/powerpoint/2010/main" val="2309567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DBC6133C-0615-4CE4-9132-37E609A9BD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hu-HU" sz="2500" dirty="0"/>
              <a:t>Beszéljétek meg közösen, hogy mit nem szabad a csatornába </a:t>
            </a:r>
            <a:r>
              <a:rPr lang="hu-HU" sz="2500" dirty="0" smtClean="0"/>
              <a:t>ereszteni!</a:t>
            </a:r>
            <a:endParaRPr lang="hu-HU" sz="250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69CC832-2974-4E8D-90ED-3E2941BA73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66" y="2031101"/>
            <a:ext cx="4282984" cy="3511943"/>
          </a:xfrm>
        </p:spPr>
        <p:txBody>
          <a:bodyPr anchor="ctr">
            <a:noAutofit/>
          </a:bodyPr>
          <a:lstStyle/>
          <a:p>
            <a:r>
              <a:rPr lang="hu-HU" sz="3200" dirty="0"/>
              <a:t>Mérgező anyagot</a:t>
            </a:r>
          </a:p>
          <a:p>
            <a:r>
              <a:rPr lang="hu-HU" sz="3200" dirty="0"/>
              <a:t>Dugulást okozó anyagot</a:t>
            </a:r>
          </a:p>
          <a:p>
            <a:r>
              <a:rPr lang="hu-HU" sz="3200" dirty="0"/>
              <a:t>Szerves szennyezőanyagot</a:t>
            </a:r>
          </a:p>
          <a:p>
            <a:r>
              <a:rPr lang="hu-HU" sz="3200" dirty="0"/>
              <a:t>Túlterhelést okozó anyagot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5222F96-971A-4F90-B841-6BAB416C7A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8980754-6F4B-43C9-B9BE-127B6BED65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2C1BBA94-3F40-40AA-8BB9-E69E25E537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Kép 3">
            <a:extLst>
              <a:ext uri="{FF2B5EF4-FFF2-40B4-BE49-F238E27FC236}">
                <a16:creationId xmlns="" xmlns:a16="http://schemas.microsoft.com/office/drawing/2014/main" id="{1B3638CF-F573-4B71-A182-93769D1DE7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76" y="650494"/>
            <a:ext cx="5324142" cy="53241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991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="" xmlns:a16="http://schemas.microsoft.com/office/drawing/2014/main" id="{DBF61EA3-B236-439E-9C0B-340980D56B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B9BEFCBF-08E7-4709-A527-233059522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hu-HU" sz="3000" dirty="0"/>
              <a:t>NE FELEDD! </a:t>
            </a:r>
            <a:br>
              <a:rPr lang="hu-HU" sz="3000" dirty="0"/>
            </a:br>
            <a:r>
              <a:rPr lang="hu-HU" sz="3000" dirty="0"/>
              <a:t>Ez </a:t>
            </a:r>
            <a:r>
              <a:rPr lang="hu-HU" sz="3000" dirty="0" smtClean="0"/>
              <a:t>az, </a:t>
            </a:r>
            <a:r>
              <a:rPr lang="hu-HU" sz="3000" dirty="0"/>
              <a:t>amit TE is megtehetsz a vízhiány csökkenéséért: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28FAF094-D087-493F-8DF9-A486C2D6BBA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1" name="Rectangle 12">
              <a:extLst>
                <a:ext uri="{FF2B5EF4-FFF2-40B4-BE49-F238E27FC236}">
                  <a16:creationId xmlns="" xmlns:a16="http://schemas.microsoft.com/office/drawing/2014/main" id="{8D7C88D8-5509-4514-925A-9CE148E5CBD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7275593D-F75E-4426-AE3E-2CDEFD228D2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15">
            <a:extLst>
              <a:ext uri="{FF2B5EF4-FFF2-40B4-BE49-F238E27FC236}">
                <a16:creationId xmlns="" xmlns:a16="http://schemas.microsoft.com/office/drawing/2014/main" id="{E659831F-0D9A-4C63-9EBB-8435B85A440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artalom helye 4">
            <a:extLst>
              <a:ext uri="{FF2B5EF4-FFF2-40B4-BE49-F238E27FC236}">
                <a16:creationId xmlns="" xmlns:a16="http://schemas.microsoft.com/office/drawing/2014/main" id="{30B832F1-9F74-4A0D-A4AD-9856C964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numCol="2" anchor="ctr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Kíméld a lefolyót!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Minél hamarabb javítsuk, javíttassuk meg tehát a csöpögő vízcsapokat, víztartályokat!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Ha megoldható, használjuk újra a szürkevizet!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Inkább zuhanyozz, mint fürödj!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Használj víztakarékos zuhanyfejeket!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Ne folyóvíznél mosogass!</a:t>
            </a:r>
          </a:p>
          <a:p>
            <a:pPr>
              <a:buFont typeface="Wingdings" panose="05000000000000000000" pitchFamily="2" charset="2"/>
              <a:buChar char="ü"/>
            </a:pPr>
            <a:endParaRPr lang="hu-HU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Kézmosás során, mikor szappanozod a kezedet, zárd el a csapot!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Használj víztakarékos </a:t>
            </a:r>
            <a:r>
              <a:rPr lang="hu-HU" sz="2000" dirty="0" smtClean="0"/>
              <a:t>csapbetétet!</a:t>
            </a:r>
            <a:endParaRPr lang="hu-HU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Fogyassz kevesebb palackozott </a:t>
            </a:r>
            <a:r>
              <a:rPr lang="hu-HU" sz="2000" dirty="0" smtClean="0"/>
              <a:t>vizet!</a:t>
            </a:r>
            <a:endParaRPr lang="hu-HU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Ha teheted, használj takarékos </a:t>
            </a:r>
            <a:r>
              <a:rPr lang="hu-HU" sz="2000" dirty="0" smtClean="0"/>
              <a:t>WC-tartályt</a:t>
            </a:r>
            <a:r>
              <a:rPr lang="hu-HU" sz="2000" dirty="0"/>
              <a:t>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000" dirty="0"/>
              <a:t>Gyűjtsd össze </a:t>
            </a:r>
            <a:r>
              <a:rPr lang="hu-HU" sz="2000" dirty="0" smtClean="0"/>
              <a:t>az esővizet</a:t>
            </a:r>
            <a:r>
              <a:rPr lang="hu-HU" sz="2000" dirty="0"/>
              <a:t>, és használd fel </a:t>
            </a:r>
            <a:r>
              <a:rPr lang="hu-HU" sz="2000" dirty="0" smtClean="0"/>
              <a:t>öntözésre</a:t>
            </a:r>
            <a:r>
              <a:rPr lang="hu-HU" sz="2000" dirty="0"/>
              <a:t>! </a:t>
            </a:r>
          </a:p>
        </p:txBody>
      </p:sp>
    </p:spTree>
    <p:extLst>
      <p:ext uri="{BB962C8B-B14F-4D97-AF65-F5344CB8AC3E}">
        <p14:creationId xmlns="" xmlns:p14="http://schemas.microsoft.com/office/powerpoint/2010/main" val="4096408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2" name="Rectangle 70">
            <a:extLst>
              <a:ext uri="{FF2B5EF4-FFF2-40B4-BE49-F238E27FC236}">
                <a16:creationId xmlns="" xmlns:a16="http://schemas.microsoft.com/office/drawing/2014/main" id="{46F1F2C8-798B-4CCE-A851-94AFAF350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Google Shape;194;p37">
            <a:extLst>
              <a:ext uri="{FF2B5EF4-FFF2-40B4-BE49-F238E27FC236}">
                <a16:creationId xmlns="" xmlns:a16="http://schemas.microsoft.com/office/drawing/2014/main" id="{41E9F17F-F61F-4605-BE18-FCF731063B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0908" y="1220919"/>
            <a:ext cx="5425781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hu-HU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Köszönöm a figyelmet!</a:t>
            </a:r>
          </a:p>
        </p:txBody>
      </p:sp>
      <p:sp>
        <p:nvSpPr>
          <p:cNvPr id="7173" name="Freeform: Shape 72">
            <a:extLst>
              <a:ext uri="{FF2B5EF4-FFF2-40B4-BE49-F238E27FC236}">
                <a16:creationId xmlns="" xmlns:a16="http://schemas.microsoft.com/office/drawing/2014/main" id="{755E9CD0-04B0-4A3C-B291-AD913379C7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74" name="Oval 74">
            <a:extLst>
              <a:ext uri="{FF2B5EF4-FFF2-40B4-BE49-F238E27FC236}">
                <a16:creationId xmlns="" xmlns:a16="http://schemas.microsoft.com/office/drawing/2014/main" id="{1DD8BF3B-6066-418C-8D1A-75C5E396FC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75" name="Block Arc 76">
            <a:extLst>
              <a:ext uri="{FF2B5EF4-FFF2-40B4-BE49-F238E27FC236}">
                <a16:creationId xmlns="" xmlns:a16="http://schemas.microsoft.com/office/drawing/2014/main" id="{80BC66F9-7A74-4286-AD22-1174052CC22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8912417" y="1202394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="" xmlns:a16="http://schemas.microsoft.com/office/drawing/2014/main" id="{D8142CC3-2B5C-48E6-9DF0-6C8ACBAF23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="" xmlns:a16="http://schemas.microsoft.com/office/drawing/2014/main" id="{7B2D303B-3DD0-4319-9EAD-361847FEC7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reeform: Shape 82">
            <a:extLst>
              <a:ext uri="{FF2B5EF4-FFF2-40B4-BE49-F238E27FC236}">
                <a16:creationId xmlns="" xmlns:a16="http://schemas.microsoft.com/office/drawing/2014/main" id="{46A89C79-8EF3-4AF9-B3D9-59A883F41C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Arc 84">
            <a:extLst>
              <a:ext uri="{FF2B5EF4-FFF2-40B4-BE49-F238E27FC236}">
                <a16:creationId xmlns="" xmlns:a16="http://schemas.microsoft.com/office/drawing/2014/main" id="{EFE5CE34-4543-42E5-B82C-1F3D12422CD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: Shape 86">
            <a:extLst>
              <a:ext uri="{FF2B5EF4-FFF2-40B4-BE49-F238E27FC236}">
                <a16:creationId xmlns="" xmlns:a16="http://schemas.microsoft.com/office/drawing/2014/main" id="{72AF41FE-63D7-4695-81D2-66D2510E44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ED96F98B-CEDC-4FF2-88BB-5D9FE54EB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6919" y="2945524"/>
            <a:ext cx="6457183" cy="2274388"/>
          </a:xfrm>
        </p:spPr>
        <p:txBody>
          <a:bodyPr anchor="t">
            <a:normAutofit/>
          </a:bodyPr>
          <a:lstStyle/>
          <a:p>
            <a:pPr algn="l"/>
            <a:r>
              <a:rPr lang="hu-HU" sz="7200"/>
              <a:t>Az energia</a:t>
            </a:r>
          </a:p>
        </p:txBody>
      </p:sp>
    </p:spTree>
    <p:extLst>
      <p:ext uri="{BB962C8B-B14F-4D97-AF65-F5344CB8AC3E}">
        <p14:creationId xmlns="" xmlns:p14="http://schemas.microsoft.com/office/powerpoint/2010/main" val="205340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00001"/>
            <a:ext cx="3738869" cy="16304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/>
            <a:r>
              <a:rPr lang="en-US" altLang="hu-HU" sz="3400" b="1" dirty="0" err="1"/>
              <a:t>Napenergia</a:t>
            </a:r>
            <a:r>
              <a:rPr lang="en-US" altLang="hu-HU" sz="3400" b="1" dirty="0"/>
              <a:t> – </a:t>
            </a:r>
            <a:br>
              <a:rPr lang="en-US" altLang="hu-HU" sz="3400" b="1" dirty="0"/>
            </a:br>
            <a:r>
              <a:rPr lang="en-US" altLang="hu-HU" sz="3400" b="1" dirty="0" err="1"/>
              <a:t>Napelem</a:t>
            </a:r>
            <a:endParaRPr lang="en-US" altLang="hu-HU" sz="3400" b="1" dirty="0"/>
          </a:p>
        </p:txBody>
      </p:sp>
      <p:pic>
        <p:nvPicPr>
          <p:cNvPr id="7" name="Kép 6" descr="A képen napnyugta, narancs, víz, világos látható&#10;&#10;Automatikusan generált leírás">
            <a:extLst>
              <a:ext uri="{FF2B5EF4-FFF2-40B4-BE49-F238E27FC236}">
                <a16:creationId xmlns="" xmlns:a16="http://schemas.microsoft.com/office/drawing/2014/main" id="{41031CE6-AFC8-40A2-977D-299D913B90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39" r="59502" b="-1"/>
          <a:stretch/>
        </p:blipFill>
        <p:spPr>
          <a:xfrm>
            <a:off x="4636008" y="10"/>
            <a:ext cx="7555992" cy="6857990"/>
          </a:xfrm>
          <a:prstGeom prst="rect">
            <a:avLst/>
          </a:prstGeom>
        </p:spPr>
      </p:pic>
      <p:sp>
        <p:nvSpPr>
          <p:cNvPr id="9218" name="Szövegdoboz 3">
            <a:extLst>
              <a:ext uri="{FF2B5EF4-FFF2-40B4-BE49-F238E27FC236}">
                <a16:creationId xmlns="" xmlns:a16="http://schemas.microsoft.com/office/drawing/2014/main" id="{60DFA0AE-5BAB-4A78-A4AE-0DBB021A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59" y="3044952"/>
            <a:ext cx="4279392" cy="312724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altLang="hu-H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 napelem egy olyan eszköz, amely a Nap sugárzását közvetlenül alakítja át elektromos árammá.</a:t>
            </a:r>
          </a:p>
        </p:txBody>
      </p:sp>
    </p:spTree>
    <p:extLst>
      <p:ext uri="{BB962C8B-B14F-4D97-AF65-F5344CB8AC3E}">
        <p14:creationId xmlns="" xmlns:p14="http://schemas.microsoft.com/office/powerpoint/2010/main" val="2117314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6840" y="2023110"/>
            <a:ext cx="2883075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/>
            <a:r>
              <a:rPr lang="hu-HU" altLang="hu-HU" sz="2900" b="1" dirty="0"/>
              <a:t>Hogyan működik a napelem?</a:t>
            </a:r>
          </a:p>
        </p:txBody>
      </p:sp>
      <p:pic>
        <p:nvPicPr>
          <p:cNvPr id="7" name="Kép 6">
            <a:extLst>
              <a:ext uri="{FF2B5EF4-FFF2-40B4-BE49-F238E27FC236}">
                <a16:creationId xmlns="" xmlns:a16="http://schemas.microsoft.com/office/drawing/2014/main" id="{12C1A4A7-AEC1-4E78-9E99-A16B91A94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" b="12177"/>
          <a:stretch/>
        </p:blipFill>
        <p:spPr bwMode="auto">
          <a:xfrm>
            <a:off x="545238" y="858525"/>
            <a:ext cx="7608304" cy="5211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Szövegdoboz 3">
            <a:extLst>
              <a:ext uri="{FF2B5EF4-FFF2-40B4-BE49-F238E27FC236}">
                <a16:creationId xmlns="" xmlns:a16="http://schemas.microsoft.com/office/drawing/2014/main" id="{60DFA0AE-5BAB-4A78-A4AE-0DBB021A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752" y="2020824"/>
            <a:ext cx="3455097" cy="3959352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92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05224"/>
            <a:ext cx="3510433" cy="7064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eaLnBrk="1" hangingPunct="1"/>
            <a:r>
              <a:rPr lang="hu-HU" altLang="hu-HU" sz="4000" b="1" dirty="0"/>
              <a:t>Napkollektor</a:t>
            </a:r>
          </a:p>
        </p:txBody>
      </p:sp>
      <p:sp>
        <p:nvSpPr>
          <p:cNvPr id="9218" name="Szövegdoboz 3">
            <a:extLst>
              <a:ext uri="{FF2B5EF4-FFF2-40B4-BE49-F238E27FC236}">
                <a16:creationId xmlns="" xmlns:a16="http://schemas.microsoft.com/office/drawing/2014/main" id="{60DFA0AE-5BAB-4A78-A4AE-0DBB021A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" y="2133600"/>
            <a:ext cx="4526280" cy="42057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 lnSpcReduction="1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Olyan berendezés, amely a Nap sugárzó energiáját hővé alakítja át.</a:t>
            </a: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Lényege: a hőátadó folyadékot a Nap felmelegíti, a keringtető szivattyú továbbítja a melegvíztároló tartályba.</a:t>
            </a: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alt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"Egy napkollektor működése leegyszerűsítve olyan, mint egy Napra kitett locsolócső."</a:t>
            </a:r>
            <a:r>
              <a:rPr kumimoji="0" lang="en-US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/>
            </a:r>
            <a:br>
              <a:rPr kumimoji="0" lang="en-US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</a:br>
            <a:endParaRPr kumimoji="0" lang="en-US" altLang="hu-H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hu-HU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Kép 8" descr="A képen épület, kültéri, tégla, vörös látható&#10;&#10;Automatikusan generált leírás">
            <a:extLst>
              <a:ext uri="{FF2B5EF4-FFF2-40B4-BE49-F238E27FC236}">
                <a16:creationId xmlns="" xmlns:a16="http://schemas.microsoft.com/office/drawing/2014/main" id="{85A6A7E5-A096-463E-8A25-0F3ED09747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36"/>
          <a:stretch/>
        </p:blipFill>
        <p:spPr bwMode="auto">
          <a:xfrm>
            <a:off x="4636963" y="10"/>
            <a:ext cx="7555037" cy="6857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320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00001"/>
            <a:ext cx="4038600" cy="16304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/>
            <a:r>
              <a:rPr lang="hu-HU" altLang="hu-HU" sz="3400" b="1" dirty="0"/>
              <a:t>Geotermikus energia - h</a:t>
            </a:r>
            <a:r>
              <a:rPr lang="en-US" altLang="hu-HU" sz="3400" b="1" dirty="0" err="1"/>
              <a:t>őszivattyú</a:t>
            </a:r>
            <a:endParaRPr lang="en-US" altLang="hu-HU" sz="3400" b="1" dirty="0"/>
          </a:p>
        </p:txBody>
      </p:sp>
      <p:pic>
        <p:nvPicPr>
          <p:cNvPr id="7" name="Kép 6" descr="A képen füst, vonat, gőz, követés látható&#10;&#10;Automatikusan generált leírás">
            <a:extLst>
              <a:ext uri="{FF2B5EF4-FFF2-40B4-BE49-F238E27FC236}">
                <a16:creationId xmlns="" xmlns:a16="http://schemas.microsoft.com/office/drawing/2014/main" id="{52A9BEC1-3585-49FC-B743-F3F631B014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01" r="18005" b="-1"/>
          <a:stretch/>
        </p:blipFill>
        <p:spPr>
          <a:xfrm>
            <a:off x="4636008" y="10"/>
            <a:ext cx="7555992" cy="6857990"/>
          </a:xfrm>
          <a:prstGeom prst="rect">
            <a:avLst/>
          </a:prstGeom>
        </p:spPr>
      </p:pic>
      <p:sp>
        <p:nvSpPr>
          <p:cNvPr id="9218" name="Szövegdoboz 3">
            <a:extLst>
              <a:ext uri="{FF2B5EF4-FFF2-40B4-BE49-F238E27FC236}">
                <a16:creationId xmlns="" xmlns:a16="http://schemas.microsoft.com/office/drawing/2014/main" id="{60DFA0AE-5BAB-4A78-A4AE-0DBB021A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79" y="2230440"/>
            <a:ext cx="4424573" cy="4459117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Olyan berendezés, amely a környezet energiáját hasznosítja</a:t>
            </a:r>
          </a:p>
          <a:p>
            <a:pPr marL="742950" marR="0" lvl="1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fűtésre,       </a:t>
            </a:r>
          </a:p>
          <a:p>
            <a:pPr marL="742950" marR="0" lvl="1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hűtésre,       </a:t>
            </a:r>
          </a:p>
          <a:p>
            <a:pPr marL="742950" marR="0" lvl="1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melegvíz</a:t>
            </a: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előállítására.</a:t>
            </a: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 két legismertebb hőszivattyú fajta: </a:t>
            </a:r>
          </a:p>
          <a:p>
            <a:pPr marL="742950" marR="0" lvl="1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levegős hőszivattyú           </a:t>
            </a:r>
          </a:p>
          <a:p>
            <a:pPr marL="742950" marR="0" lvl="1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geotermikus hőszivattyú</a:t>
            </a:r>
          </a:p>
        </p:txBody>
      </p:sp>
    </p:spTree>
    <p:extLst>
      <p:ext uri="{BB962C8B-B14F-4D97-AF65-F5344CB8AC3E}">
        <p14:creationId xmlns="" xmlns:p14="http://schemas.microsoft.com/office/powerpoint/2010/main" val="1192476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A képen asztal látható&#10;&#10;Automatikusan generált leírás">
            <a:extLst>
              <a:ext uri="{FF2B5EF4-FFF2-40B4-BE49-F238E27FC236}">
                <a16:creationId xmlns="" xmlns:a16="http://schemas.microsoft.com/office/drawing/2014/main" id="{E2787928-8D5A-484C-B850-CF54B276E6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250"/>
          <a:stretch/>
        </p:blipFill>
        <p:spPr>
          <a:xfrm>
            <a:off x="-2" y="-1"/>
            <a:ext cx="12192001" cy="6858000"/>
          </a:xfrm>
          <a:prstGeom prst="rect">
            <a:avLst/>
          </a:prstGeom>
        </p:spPr>
      </p:pic>
      <p:sp>
        <p:nvSpPr>
          <p:cNvPr id="16386" name="Cím 1">
            <a:extLst>
              <a:ext uri="{FF2B5EF4-FFF2-40B4-BE49-F238E27FC236}">
                <a16:creationId xmlns="" xmlns:a16="http://schemas.microsoft.com/office/drawing/2014/main" id="{95E84CDC-9516-4C71-B40F-842E14951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909985"/>
            <a:ext cx="4068596" cy="1185353"/>
          </a:xfrm>
        </p:spPr>
        <p:txBody>
          <a:bodyPr vert="horz" lIns="91440" tIns="45720" rIns="91440" bIns="45720" rtlCol="0" anchor="ctr">
            <a:noAutofit/>
          </a:bodyPr>
          <a:lstStyle/>
          <a:p>
            <a:pPr eaLnBrk="1" hangingPunct="1"/>
            <a:r>
              <a:rPr lang="hu-HU" altLang="hu-HU" sz="3600" b="1" dirty="0">
                <a:solidFill>
                  <a:schemeClr val="bg1"/>
                </a:solidFill>
              </a:rPr>
              <a:t>HOGYAN LEHET MÉG ENERGIÁT MEGTAKARÍTANI A MINDENNAPOKBAN?</a:t>
            </a:r>
            <a:endParaRPr lang="en-US" altLang="hu-H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777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ím 1">
            <a:extLst>
              <a:ext uri="{FF2B5EF4-FFF2-40B4-BE49-F238E27FC236}">
                <a16:creationId xmlns="" xmlns:a16="http://schemas.microsoft.com/office/drawing/2014/main" id="{B982FAB9-6460-45D0-BF93-14A79282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eaLnBrk="1" hangingPunct="1"/>
            <a:r>
              <a:rPr lang="hu-HU" altLang="hu-HU" sz="6000" b="1" dirty="0"/>
              <a:t>Megfelelő hőszigetelés</a:t>
            </a:r>
            <a:endParaRPr lang="en-US" altLang="hu-HU" sz="6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218" name="Szövegdoboz 3">
            <a:extLst>
              <a:ext uri="{FF2B5EF4-FFF2-40B4-BE49-F238E27FC236}">
                <a16:creationId xmlns="" xmlns:a16="http://schemas.microsoft.com/office/drawing/2014/main" id="{60DFA0AE-5BAB-4A78-A4AE-0DBB021AD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69" y="2535164"/>
            <a:ext cx="10509504" cy="3896116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Lényege: a hő terjedésének megakadályozása.</a:t>
            </a: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Feladata: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hu-HU" altLang="hu-HU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e</a:t>
            </a:r>
            <a:r>
              <a:rPr kumimoji="0" lang="hu-HU" altLang="hu-H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nergiahatékonyság</a:t>
            </a:r>
            <a:endParaRPr kumimoji="0" lang="hu-HU" altLang="hu-H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hu-HU" altLang="hu-HU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t</a:t>
            </a:r>
            <a:r>
              <a:rPr kumimoji="0" lang="hu-HU" altLang="hu-H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űzvédelem</a:t>
            </a:r>
            <a:endParaRPr kumimoji="0" lang="hu-HU" altLang="hu-H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hu-HU" altLang="hu-HU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h</a:t>
            </a:r>
            <a:r>
              <a:rPr kumimoji="0" lang="hu-HU" altLang="hu-H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angszigetelés</a:t>
            </a:r>
            <a:endParaRPr kumimoji="0" lang="hu-HU" altLang="hu-H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hu-HU" altLang="hu-HU" sz="28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t</a:t>
            </a:r>
            <a:r>
              <a:rPr kumimoji="0" lang="hu-HU" altLang="hu-H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artósság</a:t>
            </a:r>
            <a:endParaRPr kumimoji="0" lang="hu-HU" altLang="hu-H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Az Európai Unió egyik fő célkitűzése</a:t>
            </a:r>
            <a:r>
              <a:rPr lang="hu-HU" altLang="hu-HU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: 2030 – </a:t>
            </a:r>
            <a:r>
              <a:rPr lang="hu-HU" altLang="hu-HU" dirty="0" err="1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ra</a:t>
            </a:r>
            <a:r>
              <a:rPr lang="hu-HU" altLang="hu-HU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 20%-kal csökkenjen az épületek energia fogyasztása. </a:t>
            </a:r>
            <a:r>
              <a:rPr kumimoji="0" lang="hu-HU" altLang="hu-H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568837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="" xmlns:a16="http://schemas.microsoft.com/office/drawing/2014/main" id="{BD20F721-A038-416A-AE92-0F962AB525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u-HU" altLang="hu-HU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hu-HU" altLang="hu-HU" dirty="0">
              <a:solidFill>
                <a:schemeClr val="bg1"/>
              </a:solidFill>
            </a:endParaRPr>
          </a:p>
        </p:txBody>
      </p:sp>
      <p:pic>
        <p:nvPicPr>
          <p:cNvPr id="23555" name="hőkép2">
            <a:extLst>
              <a:ext uri="{FF2B5EF4-FFF2-40B4-BE49-F238E27FC236}">
                <a16:creationId xmlns="" xmlns:a16="http://schemas.microsoft.com/office/drawing/2014/main" id="{6E56CDA1-9FA4-48D6-8FEE-1B929F1EC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37"/>
          <a:stretch>
            <a:fillRect/>
          </a:stretch>
        </p:blipFill>
        <p:spPr bwMode="auto">
          <a:xfrm>
            <a:off x="-15875" y="328613"/>
            <a:ext cx="122047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sere előtt">
            <a:extLst>
              <a:ext uri="{FF2B5EF4-FFF2-40B4-BE49-F238E27FC236}">
                <a16:creationId xmlns="" xmlns:a16="http://schemas.microsoft.com/office/drawing/2014/main" id="{BD3CB1D0-7EF5-487C-AD95-4DAF999448BE}"/>
              </a:ext>
            </a:extLst>
          </p:cNvPr>
          <p:cNvSpPr txBox="1"/>
          <p:nvPr/>
        </p:nvSpPr>
        <p:spPr>
          <a:xfrm>
            <a:off x="-50800" y="5740400"/>
            <a:ext cx="6137275" cy="4206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133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Hőkép</a:t>
            </a:r>
            <a:r>
              <a:rPr kumimoji="0" lang="hu-HU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nyílászáró csere előtt.</a:t>
            </a:r>
          </a:p>
        </p:txBody>
      </p:sp>
      <p:sp>
        <p:nvSpPr>
          <p:cNvPr id="10" name="csere után">
            <a:extLst>
              <a:ext uri="{FF2B5EF4-FFF2-40B4-BE49-F238E27FC236}">
                <a16:creationId xmlns="" xmlns:a16="http://schemas.microsoft.com/office/drawing/2014/main" id="{4912B2FD-3F83-46E1-87A6-8F9F78127087}"/>
              </a:ext>
            </a:extLst>
          </p:cNvPr>
          <p:cNvSpPr txBox="1"/>
          <p:nvPr/>
        </p:nvSpPr>
        <p:spPr>
          <a:xfrm>
            <a:off x="6086475" y="5740400"/>
            <a:ext cx="6105525" cy="4206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133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Hőkép</a:t>
            </a:r>
            <a:r>
              <a:rPr kumimoji="0" lang="hu-HU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nyílászáró csere után.</a:t>
            </a:r>
          </a:p>
        </p:txBody>
      </p:sp>
    </p:spTree>
    <p:extLst>
      <p:ext uri="{BB962C8B-B14F-4D97-AF65-F5344CB8AC3E}">
        <p14:creationId xmlns="" xmlns:p14="http://schemas.microsoft.com/office/powerpoint/2010/main" val="4056384182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Kék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</TotalTime>
  <Words>1296</Words>
  <Application>Microsoft Office PowerPoint</Application>
  <PresentationFormat>Egyéni</PresentationFormat>
  <Paragraphs>124</Paragraphs>
  <Slides>19</Slides>
  <Notes>16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0" baseType="lpstr">
      <vt:lpstr>Office Theme</vt:lpstr>
      <vt:lpstr>FENNTARTHATÓ KISKÖZÖSSÉGEK</vt:lpstr>
      <vt:lpstr>Az energia</vt:lpstr>
      <vt:lpstr>Napenergia –  Napelem</vt:lpstr>
      <vt:lpstr>Hogyan működik a napelem?</vt:lpstr>
      <vt:lpstr>Napkollektor</vt:lpstr>
      <vt:lpstr>Geotermikus energia - hőszivattyú</vt:lpstr>
      <vt:lpstr>HOGYAN LEHET MÉG ENERGIÁT MEGTAKARÍTANI A MINDENNAPOKBAN?</vt:lpstr>
      <vt:lpstr>Megfelelő hőszigetelés</vt:lpstr>
      <vt:lpstr>9. dia</vt:lpstr>
      <vt:lpstr>LED-világítás</vt:lpstr>
      <vt:lpstr>11. dia</vt:lpstr>
      <vt:lpstr>A víz </vt:lpstr>
      <vt:lpstr>1. Tudatos vízhasználat</vt:lpstr>
      <vt:lpstr>2. Vízbázisvédelem</vt:lpstr>
      <vt:lpstr>Segítsd te is a vízbázis védelmét!</vt:lpstr>
      <vt:lpstr>3. Csatorna-etikett</vt:lpstr>
      <vt:lpstr>Beszéljétek meg közösen, hogy mit nem szabad a csatornába ereszteni!</vt:lpstr>
      <vt:lpstr>NE FELEDD!  Ez az, amit TE is megtehetsz a vízhiány csökkenéséért:</vt:lpstr>
      <vt:lpstr>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Föld üzeni, ébresztő!</dc:title>
  <dc:creator>Enikő Jádi</dc:creator>
  <cp:lastModifiedBy>Néder Katalin</cp:lastModifiedBy>
  <cp:revision>100</cp:revision>
  <dcterms:created xsi:type="dcterms:W3CDTF">2020-01-22T08:42:30Z</dcterms:created>
  <dcterms:modified xsi:type="dcterms:W3CDTF">2021-04-18T05:25:36Z</dcterms:modified>
</cp:coreProperties>
</file>