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  <p:sldMasterId id="2147483812" r:id="rId2"/>
  </p:sldMasterIdLst>
  <p:notesMasterIdLst>
    <p:notesMasterId r:id="rId13"/>
  </p:notesMasterIdLst>
  <p:sldIdLst>
    <p:sldId id="1049" r:id="rId3"/>
    <p:sldId id="1047" r:id="rId4"/>
    <p:sldId id="1048" r:id="rId5"/>
    <p:sldId id="464" r:id="rId6"/>
    <p:sldId id="1015" r:id="rId7"/>
    <p:sldId id="1017" r:id="rId8"/>
    <p:sldId id="969" r:id="rId9"/>
    <p:sldId id="1013" r:id="rId10"/>
    <p:sldId id="580" r:id="rId11"/>
    <p:sldId id="28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52" autoAdjust="0"/>
    <p:restoredTop sz="83117" autoAdjust="0"/>
  </p:normalViewPr>
  <p:slideViewPr>
    <p:cSldViewPr snapToGrid="0">
      <p:cViewPr varScale="1">
        <p:scale>
          <a:sx n="61" d="100"/>
          <a:sy n="61" d="100"/>
        </p:scale>
        <p:origin x="-612" y="-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5678"/>
    </p:cViewPr>
  </p:outlineViewPr>
  <p:notesTextViewPr>
    <p:cViewPr>
      <p:scale>
        <a:sx n="75" d="100"/>
        <a:sy n="7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="" xmlns:a16="http://schemas.microsoft.com/office/drawing/2014/main" id="{B4662C1E-EE3A-45E4-839F-578B09C636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3" name="Dátum helye 2">
            <a:extLst>
              <a:ext uri="{FF2B5EF4-FFF2-40B4-BE49-F238E27FC236}">
                <a16:creationId xmlns="" xmlns:a16="http://schemas.microsoft.com/office/drawing/2014/main" id="{1EAE4368-8B93-4718-AC9E-71F8488B5D1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A7CF56-AF86-4BF8-9509-CB6BAECD88CA}" type="datetimeFigureOut">
              <a:rPr lang="hu-HU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4" name="Diakép helye 3">
            <a:extLst>
              <a:ext uri="{FF2B5EF4-FFF2-40B4-BE49-F238E27FC236}">
                <a16:creationId xmlns="" xmlns:a16="http://schemas.microsoft.com/office/drawing/2014/main" id="{6D5E8A11-9C7B-4E32-97F1-79AF0E83BB4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 dirty="0"/>
          </a:p>
        </p:txBody>
      </p:sp>
      <p:sp>
        <p:nvSpPr>
          <p:cNvPr id="5" name="Jegyzetek helye 4">
            <a:extLst>
              <a:ext uri="{FF2B5EF4-FFF2-40B4-BE49-F238E27FC236}">
                <a16:creationId xmlns="" xmlns:a16="http://schemas.microsoft.com/office/drawing/2014/main" id="{BB2612A8-78C0-422B-A500-B6E08BDA49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noProof="0"/>
              <a:t>Mintaszöveg szerkesztése</a:t>
            </a:r>
          </a:p>
          <a:p>
            <a:pPr lvl="1"/>
            <a:r>
              <a:rPr lang="hu-HU" noProof="0"/>
              <a:t>Második szint</a:t>
            </a:r>
          </a:p>
          <a:p>
            <a:pPr lvl="2"/>
            <a:r>
              <a:rPr lang="hu-HU" noProof="0"/>
              <a:t>Harmadik szint</a:t>
            </a:r>
          </a:p>
          <a:p>
            <a:pPr lvl="3"/>
            <a:r>
              <a:rPr lang="hu-HU" noProof="0"/>
              <a:t>Negyedik szint</a:t>
            </a:r>
          </a:p>
          <a:p>
            <a:pPr lvl="4"/>
            <a:r>
              <a:rPr lang="hu-HU" noProof="0"/>
              <a:t>Ötödik szint</a:t>
            </a:r>
          </a:p>
        </p:txBody>
      </p:sp>
      <p:sp>
        <p:nvSpPr>
          <p:cNvPr id="6" name="Élőláb helye 5">
            <a:extLst>
              <a:ext uri="{FF2B5EF4-FFF2-40B4-BE49-F238E27FC236}">
                <a16:creationId xmlns="" xmlns:a16="http://schemas.microsoft.com/office/drawing/2014/main" id="{C6E2C70C-9CED-4662-981D-718EEEB8EA7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7" name="Dia számának helye 6">
            <a:extLst>
              <a:ext uri="{FF2B5EF4-FFF2-40B4-BE49-F238E27FC236}">
                <a16:creationId xmlns="" xmlns:a16="http://schemas.microsoft.com/office/drawing/2014/main" id="{779AE4FF-1AD7-4031-8D61-ED1501D1F2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BB4FCD1-EA18-4917-B147-327C5B0FBA65}" type="slidenum">
              <a:rPr lang="hu-HU" altLang="hu-HU"/>
              <a:pPr>
                <a:defRPr/>
              </a:pPr>
              <a:t>‹#›</a:t>
            </a:fld>
            <a:endParaRPr lang="hu-HU" alt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1055C7-C624-4E28-A7DC-DAAC08C8F9C9}" type="slidenum">
              <a:rPr lang="hu-HU" altLang="hu-HU" smtClean="0"/>
              <a:pPr>
                <a:defRPr/>
              </a:pPr>
              <a:t>1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497476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u-HU" sz="1800" noProof="0" dirty="0" err="1" smtClean="0">
                <a:effectLst/>
                <a:latin typeface="TimesNewRomanPSMT"/>
                <a:ea typeface="Times New Roman" panose="02020603050405020304" pitchFamily="18" charset="0"/>
              </a:rPr>
              <a:t>Háttérinformáció</a:t>
            </a:r>
            <a:r>
              <a:rPr lang="hu-HU" sz="1800" noProof="0" dirty="0" smtClean="0">
                <a:effectLst/>
                <a:latin typeface="TimesNewRomanPSMT"/>
                <a:ea typeface="Times New Roman" panose="02020603050405020304" pitchFamily="18" charset="0"/>
              </a:rPr>
              <a:t>: </a:t>
            </a:r>
            <a:r>
              <a:rPr lang="hu-HU" sz="1800" noProof="0" dirty="0" err="1" smtClean="0">
                <a:effectLst/>
                <a:latin typeface="TimesNewRomanPSMT"/>
                <a:ea typeface="Times New Roman" panose="02020603050405020304" pitchFamily="18" charset="0"/>
              </a:rPr>
              <a:t>Sza</a:t>
            </a:r>
            <a:r>
              <a:rPr lang="hu-HU" sz="1800" noProof="0" dirty="0" smtClean="0">
                <a:effectLst/>
                <a:latin typeface="TimesNewRomanPSMT"/>
                <a:ea typeface="Times New Roman" panose="02020603050405020304" pitchFamily="18" charset="0"/>
              </a:rPr>
              <a:t>́mos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eszko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̈z,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mo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dszer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 lé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tezik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, amellyel a helyi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va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llalkoza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si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hajlando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sa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got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,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aktivita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st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 ö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szto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̈nö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zni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 lehet. Ilyen a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gazdasa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gi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 tevé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kenyse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gekre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 alkalmas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teru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̈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letek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kijelo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̈lése (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telepu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̈lé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srendeze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́s,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telepu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̈lé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sfejleszte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́s), ipari parkok lé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trehoza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sa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; a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va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llalkozo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́i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infrastruktura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lis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ko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̈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rnyezet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 (iroda, telephely,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kommunika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cio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́s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infrastruktu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ra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)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kie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́pítése, biztosí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ta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sa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,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aka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́r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inkuba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torha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́z formájá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ban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; a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va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llalkoza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si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 ismeretek á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tada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sa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,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va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llalkozo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va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va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́lás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segi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́tése (már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mu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̋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ko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̈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do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̋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va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llalkoza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́sok és új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va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llalkoza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́ok ré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sze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re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 differenciá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ltan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); vagy egyéb szolgá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ltato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 és taná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csado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 tevé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kenyse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gek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,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belee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rtve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 a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pa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lya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zati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 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segi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tse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gnyu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jta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noProof="0" dirty="0" err="1">
                <a:effectLst/>
                <a:latin typeface="TimesNewRomanPSMT"/>
                <a:ea typeface="Times New Roman" panose="02020603050405020304" pitchFamily="18" charset="0"/>
              </a:rPr>
              <a:t>st</a:t>
            </a:r>
            <a:r>
              <a:rPr lang="hu-HU" sz="1800" noProof="0" dirty="0">
                <a:effectLst/>
                <a:latin typeface="TimesNewRomanPSMT"/>
                <a:ea typeface="Times New Roman" panose="02020603050405020304" pitchFamily="18" charset="0"/>
              </a:rPr>
              <a:t>.</a:t>
            </a:r>
            <a:endParaRPr lang="hu-HU" sz="1800" noProof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B4FCD1-EA18-4917-B147-327C5B0FBA65}" type="slidenum">
              <a:rPr lang="hu-HU" altLang="hu-HU" smtClean="0"/>
              <a:pPr>
                <a:defRPr/>
              </a:pPr>
              <a:t>2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365786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u-HU" sz="1800" noProof="0" dirty="0" err="1" smtClean="0">
                <a:effectLst/>
                <a:latin typeface="TimesNewRomanPSMT"/>
                <a:ea typeface="Times New Roman" panose="02020603050405020304" pitchFamily="18" charset="0"/>
              </a:rPr>
              <a:t>Háttérinformáció</a:t>
            </a:r>
            <a:r>
              <a:rPr lang="hu-HU" sz="1800" noProof="0" dirty="0" smtClean="0">
                <a:effectLst/>
                <a:latin typeface="TimesNewRomanPSMT"/>
                <a:ea typeface="Times New Roman" panose="02020603050405020304" pitchFamily="18" charset="0"/>
              </a:rPr>
              <a:t>: </a:t>
            </a:r>
            <a:r>
              <a:rPr lang="hu-HU" sz="1800" dirty="0" smtClean="0">
                <a:effectLst/>
                <a:latin typeface="TimesNewRomanPSMT"/>
                <a:ea typeface="Times New Roman" panose="02020603050405020304" pitchFamily="18" charset="0"/>
              </a:rPr>
              <a:t>A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jo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́l működő helyi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gazdasa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́g é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rett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 helyi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ko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̈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zo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̈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sse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get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felte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́telez, és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fordi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tva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, az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ero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̋s helyi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gazdasa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́g a helyi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ko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̈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zo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̈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sse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get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 is építi. A helyi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gazdasa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gfejleszte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́s nem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felte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tlenu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̈l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forra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saiban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 vagy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eszko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̈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zeiben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ku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̈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lo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̈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nbo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̈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zik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 az á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ltala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́nos </a:t>
            </a:r>
            <a:r>
              <a:rPr lang="hu-HU" sz="1800" dirty="0" err="1" smtClean="0">
                <a:effectLst/>
                <a:latin typeface="TimesNewRomanPSMT"/>
                <a:ea typeface="Times New Roman" panose="02020603050405020304" pitchFamily="18" charset="0"/>
              </a:rPr>
              <a:t>gazdasa</a:t>
            </a:r>
            <a:r>
              <a:rPr lang="hu-HU" sz="1800" dirty="0" smtClean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dirty="0" err="1" smtClean="0">
                <a:effectLst/>
                <a:latin typeface="TimesNewRomanPSMT"/>
                <a:ea typeface="Times New Roman" panose="02020603050405020304" pitchFamily="18" charset="0"/>
              </a:rPr>
              <a:t>gfej-leszte</a:t>
            </a:r>
            <a:r>
              <a:rPr lang="hu-HU" sz="1800" dirty="0" smtClean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dirty="0" err="1" smtClean="0">
                <a:effectLst/>
                <a:latin typeface="TimesNewRomanPSMT"/>
                <a:ea typeface="Times New Roman" panose="02020603050405020304" pitchFamily="18" charset="0"/>
              </a:rPr>
              <a:t>sto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̋l, hanem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mo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dszere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ben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, amelynek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ko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̈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zponti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 eleme a helyi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kezdeme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́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nyeze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́s, ré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szve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́tel és kontroll. A helyi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közösség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ezért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 nemcsak a helyi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gazdaságfejlesztés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elindításakor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, az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igények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megfogalmazásakor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, a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tervezés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fázisában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 fontos, hanem szükséges a folyamat </a:t>
            </a:r>
            <a:r>
              <a:rPr lang="hu-HU" sz="1800" dirty="0" err="1">
                <a:effectLst/>
                <a:latin typeface="TimesNewRomanPSMT"/>
                <a:ea typeface="Times New Roman" panose="02020603050405020304" pitchFamily="18" charset="0"/>
              </a:rPr>
              <a:t>működtetéséhez</a:t>
            </a:r>
            <a:r>
              <a:rPr lang="hu-HU" sz="1800" dirty="0">
                <a:effectLst/>
                <a:latin typeface="TimesNewRomanPSMT"/>
                <a:ea typeface="Times New Roman" panose="02020603050405020304" pitchFamily="18" charset="0"/>
              </a:rPr>
              <a:t> is.</a:t>
            </a:r>
            <a:endParaRPr lang="hu-H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B4FCD1-EA18-4917-B147-327C5B0FBA65}" type="slidenum">
              <a:rPr lang="hu-HU" altLang="hu-HU" smtClean="0"/>
              <a:pPr>
                <a:defRPr/>
              </a:pPr>
              <a:t>3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2583584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42534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F07A4-C066-4727-B8EA-86300723FF6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54912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Google Shape;191;g3f312658af_0_186:notes">
            <a:extLst>
              <a:ext uri="{FF2B5EF4-FFF2-40B4-BE49-F238E27FC236}">
                <a16:creationId xmlns="" xmlns:a16="http://schemas.microsoft.com/office/drawing/2014/main" id="{0F535A5A-776A-43C5-BB94-D10DB1FDC70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Google Shape;192;g3f312658af_0_186:notes">
            <a:extLst>
              <a:ext uri="{FF2B5EF4-FFF2-40B4-BE49-F238E27FC236}">
                <a16:creationId xmlns="" xmlns:a16="http://schemas.microsoft.com/office/drawing/2014/main" id="{7EB79EEC-952E-4BA4-B321-5EB48B63AF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u-HU" altLang="hu-H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907D76-D6B0-4617-AF32-E2732726E593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50790-3944-4A68-BDC6-754E20BBB6FF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708695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32DB6B-568C-4330-A2B5-12A1B4B1146A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7298B0-4E1B-4723-8F8D-A3FCEAD4ACF8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884576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1A43B1-0F65-4286-ABBC-102CFDE31E02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EF1DD0-0A4B-4F36-BF5A-5BEDD69B6363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22640627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lIns="91425" tIns="91425" rIns="91425" bIns="91425" anchor="t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lIns="91425" tIns="91425" rIns="91425" bIns="91425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" name="Google Shape;19;p4">
            <a:extLst>
              <a:ext uri="{FF2B5EF4-FFF2-40B4-BE49-F238E27FC236}">
                <a16:creationId xmlns="" xmlns:a16="http://schemas.microsoft.com/office/drawing/2014/main" id="{A061DEBE-6878-4033-A615-0F4B3D96E0F7}"/>
              </a:ext>
            </a:extLst>
          </p:cNvPr>
          <p:cNvSpPr txBox="1">
            <a:spLocks noGrp="1"/>
          </p:cNvSpPr>
          <p:nvPr>
            <p:ph type="sldNum" idx="10"/>
          </p:nvPr>
        </p:nvSpPr>
        <p:spPr>
          <a:xfrm>
            <a:off x="11296650" y="6218238"/>
            <a:ext cx="731838" cy="523875"/>
          </a:xfrm>
        </p:spPr>
        <p:txBody>
          <a:bodyPr spcFirstLastPara="1" wrap="square" lIns="91425" tIns="91425" rIns="91425" bIns="91425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defRPr/>
            </a:pPr>
            <a:fld id="{CAB70079-1395-4E82-8994-DB186C54A7A0}" type="slidenum">
              <a:rPr lang="hu"/>
              <a:pPr>
                <a:defRPr/>
              </a:pPr>
              <a:t>‹#›</a:t>
            </a:fld>
            <a:endParaRPr lang="hu"/>
          </a:p>
        </p:txBody>
      </p:sp>
    </p:spTree>
    <p:extLst>
      <p:ext uri="{BB962C8B-B14F-4D97-AF65-F5344CB8AC3E}">
        <p14:creationId xmlns="" xmlns:p14="http://schemas.microsoft.com/office/powerpoint/2010/main" val="3922575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49968" y="642084"/>
            <a:ext cx="11092068" cy="565150"/>
          </a:xfrm>
          <a:prstGeom prst="rect">
            <a:avLst/>
          </a:prstGeom>
        </p:spPr>
        <p:txBody>
          <a:bodyPr vert="horz" lIns="137132" tIns="68567" rIns="137132" bIns="68567" rtlCol="0" anchor="ctr">
            <a:noAutofit/>
          </a:bodyPr>
          <a:lstStyle>
            <a:lvl1pPr algn="ctr">
              <a:defRPr sz="3599" b="0" baseline="0">
                <a:solidFill>
                  <a:schemeClr val="tx2"/>
                </a:solidFill>
                <a:latin typeface="Century Gothic"/>
                <a:ea typeface="Roboto Thin" pitchFamily="2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53673245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pos="3840">
          <p15:clr>
            <a:srgbClr val="FBAE40"/>
          </p15:clr>
        </p15:guide>
        <p15:guide id="2" pos="264">
          <p15:clr>
            <a:srgbClr val="FBAE40"/>
          </p15:clr>
        </p15:guide>
        <p15:guide id="3" pos="7416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907D76-D6B0-4617-AF32-E2732726E593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50790-3944-4A68-BDC6-754E20BBB6FF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806594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BC5E1D-79FD-4A56-80BB-8765EDA253A9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6393ED-6CDE-49AB-A9E6-B21DB8D9D42B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8375544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D4914B-6B7B-4CDF-A5B0-AECE2A174E27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6BC1B9-CF6C-4649-A46B-34EBFB14A1DC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2941177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978E3A-0794-40A5-A63A-D61384369933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3D4A1E-79C1-4E6E-9369-500BB688B8C2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22318099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10EED0-4CE0-4AA6-A3E4-8ED8E54BADC9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EC7C6D-6D65-4A52-AC43-AC4F079E2243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2767079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E50389-42EC-4DA7-AB8D-EE121A9D6EB4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1AD485-2F5B-4A2D-B82F-DC2B922779CC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472092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BC5E1D-79FD-4A56-80BB-8765EDA253A9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6393ED-6CDE-49AB-A9E6-B21DB8D9D42B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12041711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26E658-F03F-4DDF-9A12-7171FDCAAFC0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89807-3040-4260-B388-6D0A12786DF9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4589320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AEDC3D-3CCE-438B-9192-0CB1E94B7418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FE9221-58A8-4B36-A47E-FD49050D1269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4106822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835254-3408-4448-AC61-0E0DB0D34B37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7916B-FAB2-45EC-B8F0-F2CE7A04A674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2361498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32DB6B-568C-4330-A2B5-12A1B4B1146A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7298B0-4E1B-4723-8F8D-A3FCEAD4ACF8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6278016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1A43B1-0F65-4286-ABBC-102CFDE31E02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EF1DD0-0A4B-4F36-BF5A-5BEDD69B6363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1198670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lIns="91425" tIns="91425" rIns="91425" bIns="91425" anchor="t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lIns="91425" tIns="91425" rIns="91425" bIns="91425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" name="Google Shape;19;p4">
            <a:extLst>
              <a:ext uri="{FF2B5EF4-FFF2-40B4-BE49-F238E27FC236}">
                <a16:creationId xmlns="" xmlns:a16="http://schemas.microsoft.com/office/drawing/2014/main" id="{A061DEBE-6878-4033-A615-0F4B3D96E0F7}"/>
              </a:ext>
            </a:extLst>
          </p:cNvPr>
          <p:cNvSpPr txBox="1">
            <a:spLocks noGrp="1"/>
          </p:cNvSpPr>
          <p:nvPr>
            <p:ph type="sldNum" idx="10"/>
          </p:nvPr>
        </p:nvSpPr>
        <p:spPr>
          <a:xfrm>
            <a:off x="11296650" y="6218238"/>
            <a:ext cx="731838" cy="523875"/>
          </a:xfrm>
        </p:spPr>
        <p:txBody>
          <a:bodyPr spcFirstLastPara="1" wrap="square" lIns="91425" tIns="91425" rIns="91425" bIns="91425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defRPr/>
            </a:pPr>
            <a:fld id="{CAB70079-1395-4E82-8994-DB186C54A7A0}" type="slidenum">
              <a:rPr lang="hu"/>
              <a:pPr>
                <a:defRPr/>
              </a:pPr>
              <a:t>‹#›</a:t>
            </a:fld>
            <a:endParaRPr lang="hu"/>
          </a:p>
        </p:txBody>
      </p:sp>
    </p:spTree>
    <p:extLst>
      <p:ext uri="{BB962C8B-B14F-4D97-AF65-F5344CB8AC3E}">
        <p14:creationId xmlns="" xmlns:p14="http://schemas.microsoft.com/office/powerpoint/2010/main" val="159360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D4914B-6B7B-4CDF-A5B0-AECE2A174E27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6BC1B9-CF6C-4649-A46B-34EBFB14A1DC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2309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978E3A-0794-40A5-A63A-D61384369933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3D4A1E-79C1-4E6E-9369-500BB688B8C2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121617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10EED0-4CE0-4AA6-A3E4-8ED8E54BADC9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EC7C6D-6D65-4A52-AC43-AC4F079E2243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1544017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E50389-42EC-4DA7-AB8D-EE121A9D6EB4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1AD485-2F5B-4A2D-B82F-DC2B922779CC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4233001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26E658-F03F-4DDF-9A12-7171FDCAAFC0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89807-3040-4260-B388-6D0A12786DF9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637092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AEDC3D-3CCE-438B-9192-0CB1E94B7418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FE9221-58A8-4B36-A47E-FD49050D1269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103071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dirty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835254-3408-4448-AC61-0E0DB0D34B37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7916B-FAB2-45EC-B8F0-F2CE7A04A674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81809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A48AA45-F2CC-47BE-9E28-EEE2B0E29DDD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5B494C-5304-4649-87E0-255FE8364F00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897108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A48AA45-F2CC-47BE-9E28-EEE2B0E29DDD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5B494C-5304-4649-87E0-255FE8364F00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1758775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14.jpeg"/><Relationship Id="rId2" Type="http://schemas.openxmlformats.org/officeDocument/2006/relationships/hyperlink" Target="https://virtualiseromu.hu/etudisk/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18.png"/><Relationship Id="rId2" Type="http://schemas.openxmlformats.org/officeDocument/2006/relationships/hyperlink" Target="https://virtualiseromu.hu/ehatisk/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0.emf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3" name="Rectangle 142">
            <a:extLst>
              <a:ext uri="{FF2B5EF4-FFF2-40B4-BE49-F238E27FC236}">
                <a16:creationId xmlns="" xmlns:a16="http://schemas.microsoft.com/office/drawing/2014/main" id="{6B4CB897-E47E-4B08-B7CC-FC2E497789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74" name="Cím 1">
            <a:extLst>
              <a:ext uri="{FF2B5EF4-FFF2-40B4-BE49-F238E27FC236}">
                <a16:creationId xmlns="" xmlns:a16="http://schemas.microsoft.com/office/drawing/2014/main" id="{F0B6F343-81C0-4EB2-B832-C1B8F77FF4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34726" y="679730"/>
            <a:ext cx="4061034" cy="1448173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hu-HU" sz="4000" b="1" dirty="0" smtClean="0"/>
              <a:t>FENNTARTHATÓ KISKÖZÖSSÉGEK</a:t>
            </a:r>
            <a:endParaRPr lang="en-US" altLang="hu-HU" sz="4000" b="1" kern="1200" dirty="0"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144">
            <a:extLst>
              <a:ext uri="{FF2B5EF4-FFF2-40B4-BE49-F238E27FC236}">
                <a16:creationId xmlns="" xmlns:a16="http://schemas.microsoft.com/office/drawing/2014/main" id="{3AF6A671-C637-4547-85F4-51B6D18813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 rot="16200000">
            <a:off x="2218698" y="2733627"/>
            <a:ext cx="1340409" cy="5777807"/>
            <a:chOff x="329184" y="2"/>
            <a:chExt cx="524256" cy="5777807"/>
          </a:xfrm>
        </p:grpSpPr>
        <p:cxnSp>
          <p:nvCxnSpPr>
            <p:cNvPr id="146" name="Straight Connector 145">
              <a:extLst>
                <a:ext uri="{FF2B5EF4-FFF2-40B4-BE49-F238E27FC236}">
                  <a16:creationId xmlns="" xmlns:a16="http://schemas.microsoft.com/office/drawing/2014/main" id="{C575CF26-3D3C-4C5A-A2B7-00432016EF6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Rectangle 146">
              <a:extLst>
                <a:ext uri="{FF2B5EF4-FFF2-40B4-BE49-F238E27FC236}">
                  <a16:creationId xmlns="" xmlns:a16="http://schemas.microsoft.com/office/drawing/2014/main" id="{99413ED5-9ED4-4772-BCE4-2BCAE6B12E3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329184" y="2"/>
              <a:ext cx="524256" cy="566677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9" name="Rectangle 148">
            <a:extLst>
              <a:ext uri="{FF2B5EF4-FFF2-40B4-BE49-F238E27FC236}">
                <a16:creationId xmlns="" xmlns:a16="http://schemas.microsoft.com/office/drawing/2014/main" id="{04357C93-F0CB-4A1C-8F77-4E906378981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06482" y="269325"/>
            <a:ext cx="7195399" cy="617193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80" name="Picture 2" descr="C:\Users\Néder Katalin\Desktop\PontVelem\FTH 2017\FTH 2017 szórólapok, logók, képek\FTH logo-2.jpg">
            <a:extLst>
              <a:ext uri="{FF2B5EF4-FFF2-40B4-BE49-F238E27FC236}">
                <a16:creationId xmlns="" xmlns:a16="http://schemas.microsoft.com/office/drawing/2014/main" id="{C1C9E157-97DB-4A97-9993-6714AEF265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76745" y="2846811"/>
            <a:ext cx="877473" cy="146245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Kép 1">
            <a:extLst>
              <a:ext uri="{FF2B5EF4-FFF2-40B4-BE49-F238E27FC236}">
                <a16:creationId xmlns="" xmlns:a16="http://schemas.microsoft.com/office/drawing/2014/main" id="{A94385FC-00DE-48D1-8B35-A3A689FD94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41972" y="4999292"/>
            <a:ext cx="1264810" cy="1187864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22993A29-54E9-4F04-A9AC-FF41F9E8C5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9802026" y="5060173"/>
            <a:ext cx="1237221" cy="1078344"/>
          </a:xfrm>
          <a:prstGeom prst="rect">
            <a:avLst/>
          </a:prstGeom>
        </p:spPr>
      </p:pic>
      <p:pic>
        <p:nvPicPr>
          <p:cNvPr id="1026" name="Picture 2" descr="C:\Users\Néder Katalin\Desktop\LOGÓK, FTH , ZOK grafikák\Kék bolygós logók\KBA_logo-sotetkek[2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8459" y="5161660"/>
            <a:ext cx="2461512" cy="747589"/>
          </a:xfrm>
          <a:prstGeom prst="rect">
            <a:avLst/>
          </a:prstGeom>
          <a:noFill/>
        </p:spPr>
      </p:pic>
      <p:pic>
        <p:nvPicPr>
          <p:cNvPr id="1027" name="Picture 3" descr="C:\Users\Néder Katalin\Desktop\LOGÓK, FTH , ZOK grafikák\Partner szervezetek logói\emmi_color-cmyk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7215" y="5097539"/>
            <a:ext cx="1281933" cy="875972"/>
          </a:xfrm>
          <a:prstGeom prst="rect">
            <a:avLst/>
          </a:prstGeom>
          <a:noFill/>
        </p:spPr>
      </p:pic>
      <p:pic>
        <p:nvPicPr>
          <p:cNvPr id="1028" name="Picture 4" descr="C:\Users\Néder Katalin\Desktop\LOGÓK, FTH , ZOK grafikák\FTH grafikák\pontvelem-logo-color-1_vektoro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89213" y="5076203"/>
            <a:ext cx="1463461" cy="752029"/>
          </a:xfrm>
          <a:prstGeom prst="rect">
            <a:avLst/>
          </a:prstGeom>
          <a:noFill/>
        </p:spPr>
      </p:pic>
      <p:pic>
        <p:nvPicPr>
          <p:cNvPr id="15" name="Kép 14">
            <a:extLst>
              <a:ext uri="{FF2B5EF4-FFF2-40B4-BE49-F238E27FC236}">
                <a16:creationId xmlns="" xmlns:a16="http://schemas.microsoft.com/office/drawing/2014/main" id="{8FD35971-A15C-4884-9307-B107D9E3F4F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997527" y="682382"/>
            <a:ext cx="6107412" cy="385530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="" xmlns:a16="http://schemas.microsoft.com/office/drawing/2014/main" id="{934F1179-B481-4F9E-BCA3-AFB972070F8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ight Triangle 78">
            <a:extLst>
              <a:ext uri="{FF2B5EF4-FFF2-40B4-BE49-F238E27FC236}">
                <a16:creationId xmlns="" xmlns:a16="http://schemas.microsoft.com/office/drawing/2014/main" id="{827DC2C4-B485-428A-BF4A-472D2967F47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EE04B5EB-F158-4507-90DD-BD23620C7C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0" name="Google Shape;194;p37">
            <a:extLst>
              <a:ext uri="{FF2B5EF4-FFF2-40B4-BE49-F238E27FC236}">
                <a16:creationId xmlns="" xmlns:a16="http://schemas.microsoft.com/office/drawing/2014/main" id="{41E9F17F-F61F-4605-BE18-FCF731063B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241" y="1008993"/>
            <a:ext cx="9231410" cy="3542045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hu-HU" sz="115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Köszönöm a figyelmet!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201CC55D-ED54-4C5C-95E6-10947BD1103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6BC72F9F-186E-4EF7-8DEC-11B893F4C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470" y="646512"/>
            <a:ext cx="4560584" cy="825588"/>
          </a:xfrm>
        </p:spPr>
        <p:txBody>
          <a:bodyPr anchor="ctr">
            <a:normAutofit fontScale="90000"/>
          </a:bodyPr>
          <a:lstStyle/>
          <a:p>
            <a:r>
              <a:rPr lang="hu-HU" sz="3700" dirty="0"/>
              <a:t>Képzeljük el, hogy van egy osztálykertünk!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1DE889C7-FAD6-4397-98E2-05D5034844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F399A70F-F8CD-4992-9EF5-6CF15472E73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48F4FEDC-6D80-458C-A665-075D9B9500F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3873B707-463F-40B0-8227-E8CC6C67EB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="" xmlns:a16="http://schemas.microsoft.com/office/drawing/2014/main" id="{F8794C2F-E806-42C6-BEBC-78109E13A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42" y="2089934"/>
            <a:ext cx="5319712" cy="4647750"/>
          </a:xfrm>
        </p:spPr>
        <p:txBody>
          <a:bodyPr anchor="ctr">
            <a:normAutofit fontScale="92500"/>
          </a:bodyPr>
          <a:lstStyle/>
          <a:p>
            <a:pPr algn="just" eaLnBrk="1" hangingPunct="1">
              <a:buFontTx/>
              <a:buChar char="-"/>
            </a:pPr>
            <a:endParaRPr lang="hu-HU" sz="2400" dirty="0">
              <a:latin typeface="+mj-lt"/>
            </a:endParaRPr>
          </a:p>
          <a:p>
            <a:pPr algn="just" eaLnBrk="1" hangingPunct="1">
              <a:buFontTx/>
              <a:buChar char="-"/>
            </a:pPr>
            <a:r>
              <a:rPr lang="hu-HU" sz="2400" dirty="0">
                <a:latin typeface="+mj-lt"/>
              </a:rPr>
              <a:t>Milyen feladatok </a:t>
            </a:r>
            <a:r>
              <a:rPr lang="hu-HU" sz="2400" dirty="0" smtClean="0">
                <a:latin typeface="+mj-lt"/>
              </a:rPr>
              <a:t>várnak ránk? </a:t>
            </a:r>
            <a:r>
              <a:rPr lang="hu-HU" sz="2400" dirty="0">
                <a:latin typeface="+mj-lt"/>
              </a:rPr>
              <a:t>Tárgyalás, egyeztetés, bevásárlás, a föld megművelése, a munkák beosztása, reklám, </a:t>
            </a:r>
            <a:r>
              <a:rPr lang="hu-HU" sz="2400" dirty="0" smtClean="0">
                <a:latin typeface="+mj-lt"/>
              </a:rPr>
              <a:t>értékesítés stb.</a:t>
            </a:r>
            <a:endParaRPr lang="hu-HU" sz="2400" dirty="0">
              <a:latin typeface="+mj-lt"/>
            </a:endParaRPr>
          </a:p>
          <a:p>
            <a:pPr algn="just" eaLnBrk="1" hangingPunct="1">
              <a:buFontTx/>
              <a:buChar char="-"/>
            </a:pPr>
            <a:r>
              <a:rPr lang="hu-HU" sz="2400" dirty="0">
                <a:latin typeface="+mj-lt"/>
              </a:rPr>
              <a:t>A terület felhasználásával kapcsolatban egyeztetni </a:t>
            </a:r>
            <a:r>
              <a:rPr lang="hu-HU" sz="2400" dirty="0" smtClean="0">
                <a:latin typeface="+mj-lt"/>
              </a:rPr>
              <a:t>kell az </a:t>
            </a:r>
            <a:r>
              <a:rPr lang="hu-HU" sz="2400" dirty="0">
                <a:latin typeface="+mj-lt"/>
              </a:rPr>
              <a:t>iskola </a:t>
            </a:r>
            <a:r>
              <a:rPr lang="hu-HU" sz="2400" dirty="0" smtClean="0">
                <a:latin typeface="+mj-lt"/>
              </a:rPr>
              <a:t>igazgatójával!</a:t>
            </a:r>
            <a:endParaRPr lang="hu-HU" sz="2400" dirty="0">
              <a:latin typeface="+mj-lt"/>
            </a:endParaRPr>
          </a:p>
          <a:p>
            <a:pPr algn="just" eaLnBrk="1" hangingPunct="1">
              <a:buFontTx/>
              <a:buChar char="-"/>
            </a:pPr>
            <a:r>
              <a:rPr lang="hu-HU" sz="2400" dirty="0">
                <a:latin typeface="+mj-lt"/>
              </a:rPr>
              <a:t>Mit termesszünk? Mi terem meg legjobban abban a földben? – megbeszélés egy szakemberrel, kertésszel.</a:t>
            </a:r>
          </a:p>
          <a:p>
            <a:pPr algn="just" eaLnBrk="1" hangingPunct="1">
              <a:buFontTx/>
              <a:buChar char="-"/>
            </a:pPr>
            <a:r>
              <a:rPr lang="hu-HU" sz="2400" dirty="0">
                <a:latin typeface="+mj-lt"/>
              </a:rPr>
              <a:t>A szükséges vetőmag beszerzése érdekében jótékonysági </a:t>
            </a:r>
            <a:r>
              <a:rPr lang="hu-HU" sz="2400" dirty="0" err="1" smtClean="0">
                <a:latin typeface="+mj-lt"/>
              </a:rPr>
              <a:t>sütivásár</a:t>
            </a:r>
            <a:r>
              <a:rPr lang="hu-HU" sz="2400" dirty="0" smtClean="0">
                <a:latin typeface="+mj-lt"/>
              </a:rPr>
              <a:t> </a:t>
            </a:r>
            <a:r>
              <a:rPr lang="hu-HU" sz="2400" dirty="0">
                <a:latin typeface="+mj-lt"/>
              </a:rPr>
              <a:t>szervezése: Hol, mikor, ki, ki – mit süt?</a:t>
            </a:r>
          </a:p>
          <a:p>
            <a:pPr algn="just" eaLnBrk="1" hangingPunct="1">
              <a:buFontTx/>
              <a:buChar char="-"/>
            </a:pPr>
            <a:endParaRPr lang="hu-HU" sz="1800" dirty="0">
              <a:latin typeface="+mj-lt"/>
            </a:endParaRPr>
          </a:p>
          <a:p>
            <a:pPr algn="just" eaLnBrk="1" hangingPunct="1">
              <a:buFontTx/>
              <a:buChar char="-"/>
            </a:pPr>
            <a:endParaRPr lang="hu-HU" sz="1800" dirty="0"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C13237C8-E62C-4F0D-A318-BD6FB6C2D1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19C9EAEA-39D0-4B0E-A0EB-51E7B26740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Kép 4" descr="A képen személy látható&#10;&#10;Automatikusan generált leírás">
            <a:extLst>
              <a:ext uri="{FF2B5EF4-FFF2-40B4-BE49-F238E27FC236}">
                <a16:creationId xmlns="" xmlns:a16="http://schemas.microsoft.com/office/drawing/2014/main" id="{CBD433A1-7451-442D-BA22-3977B496E9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536" r="10607" b="1"/>
          <a:stretch/>
        </p:blipFill>
        <p:spPr>
          <a:xfrm>
            <a:off x="5977788" y="1756944"/>
            <a:ext cx="5425410" cy="43017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86097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201CC55D-ED54-4C5C-95E6-10947BD1103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="" xmlns:a16="http://schemas.microsoft.com/office/drawing/2014/main" id="{EE72D1DD-8C5D-4889-9849-724B98572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 fontScale="90000"/>
          </a:bodyPr>
          <a:lstStyle/>
          <a:p>
            <a:r>
              <a:rPr lang="hu-HU" sz="4000" dirty="0"/>
              <a:t>Az osztálykert kialakítása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1DE889C7-FAD6-4397-98E2-05D5034844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F399A70F-F8CD-4992-9EF5-6CF15472E73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48F4FEDC-6D80-458C-A665-075D9B9500F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3873B707-463F-40B0-8227-E8CC6C67EB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="" xmlns:a16="http://schemas.microsoft.com/office/drawing/2014/main" id="{D0AB9D59-8CB2-4618-9808-588573DA8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363" y="2330505"/>
            <a:ext cx="5062781" cy="4526860"/>
          </a:xfrm>
        </p:spPr>
        <p:txBody>
          <a:bodyPr anchor="ctr">
            <a:normAutofit/>
          </a:bodyPr>
          <a:lstStyle/>
          <a:p>
            <a:pPr algn="just" eaLnBrk="1" hangingPunct="1">
              <a:buFontTx/>
              <a:buChar char="-"/>
            </a:pPr>
            <a:r>
              <a:rPr lang="hu-HU" sz="2400" dirty="0">
                <a:latin typeface="+mj-lt"/>
              </a:rPr>
              <a:t>A szükséges szerszámok </a:t>
            </a:r>
            <a:r>
              <a:rPr lang="hu-HU" sz="2400" dirty="0" smtClean="0">
                <a:latin typeface="+mj-lt"/>
              </a:rPr>
              <a:t>számbavétele. </a:t>
            </a:r>
            <a:r>
              <a:rPr lang="hu-HU" sz="2400" dirty="0">
                <a:latin typeface="+mj-lt"/>
              </a:rPr>
              <a:t>Családi vállalások összegyűjtése.</a:t>
            </a:r>
          </a:p>
          <a:p>
            <a:pPr algn="just" eaLnBrk="1" hangingPunct="1">
              <a:buFontTx/>
              <a:buChar char="-"/>
            </a:pPr>
            <a:r>
              <a:rPr lang="hu-HU" sz="2400" dirty="0">
                <a:latin typeface="+mj-lt"/>
              </a:rPr>
              <a:t>Szükség van a termékre? Van rá igény az osztályban, iskolában?</a:t>
            </a:r>
          </a:p>
          <a:p>
            <a:pPr algn="just" eaLnBrk="1" hangingPunct="1">
              <a:buFontTx/>
              <a:buChar char="-"/>
            </a:pPr>
            <a:r>
              <a:rPr lang="hu-HU" sz="2400" dirty="0">
                <a:latin typeface="+mj-lt"/>
              </a:rPr>
              <a:t>Hogyan hasznosítjuk, „értékesítjük” a terméket?</a:t>
            </a:r>
          </a:p>
          <a:p>
            <a:pPr algn="just" eaLnBrk="1" hangingPunct="1">
              <a:buFontTx/>
              <a:buChar char="-"/>
            </a:pPr>
            <a:r>
              <a:rPr lang="hu-HU" sz="2400" dirty="0">
                <a:latin typeface="+mj-lt"/>
              </a:rPr>
              <a:t>Az elképzelt kert megszervezésével kapcsolatos feladatok kiosztása a csoportban.</a:t>
            </a:r>
          </a:p>
          <a:p>
            <a:pPr algn="just"/>
            <a:endParaRPr lang="hu" sz="1700" dirty="0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C13237C8-E62C-4F0D-A318-BD6FB6C2D1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19C9EAEA-39D0-4B0E-A0EB-51E7B26740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Kép 14" descr="A képen személy látható&#10;&#10;Automatikusan generált leírás">
            <a:extLst>
              <a:ext uri="{FF2B5EF4-FFF2-40B4-BE49-F238E27FC236}">
                <a16:creationId xmlns="" xmlns:a16="http://schemas.microsoft.com/office/drawing/2014/main" id="{035ED797-3955-471A-9D45-348DB7FCB3E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536" r="10607" b="1"/>
          <a:stretch/>
        </p:blipFill>
        <p:spPr>
          <a:xfrm>
            <a:off x="5977788" y="1756944"/>
            <a:ext cx="5425410" cy="43017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13794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="" xmlns:a16="http://schemas.microsoft.com/office/drawing/2014/main" id="{95BEEFE7-E602-F642-9510-BA090BE4F01E}"/>
              </a:ext>
            </a:extLst>
          </p:cNvPr>
          <p:cNvSpPr txBox="1"/>
          <p:nvPr/>
        </p:nvSpPr>
        <p:spPr>
          <a:xfrm>
            <a:off x="4534106" y="1454723"/>
            <a:ext cx="7170791" cy="39545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hu" sz="4000" dirty="0"/>
              <a:t>Jó gyakorlatok - példa Magyarországról</a:t>
            </a:r>
          </a:p>
          <a:p>
            <a:pPr algn="r"/>
            <a:endParaRPr lang="hu" sz="4000" dirty="0"/>
          </a:p>
          <a:p>
            <a:pPr algn="r"/>
            <a:r>
              <a:rPr lang="hu-HU" sz="3999" b="1" dirty="0">
                <a:latin typeface="+mj-lt"/>
              </a:rPr>
              <a:t>Virtuális Erőmű Program </a:t>
            </a:r>
            <a:endParaRPr lang="en-US" sz="3999" b="1" dirty="0">
              <a:latin typeface="+mj-lt"/>
            </a:endParaRPr>
          </a:p>
          <a:p>
            <a:pPr algn="r"/>
            <a:endParaRPr lang="en-US" sz="3999" b="1" dirty="0">
              <a:latin typeface="+mj-lt"/>
            </a:endParaRPr>
          </a:p>
          <a:p>
            <a:pPr algn="r"/>
            <a:endParaRPr lang="en-US" dirty="0">
              <a:latin typeface="+mj-lt"/>
            </a:endParaRPr>
          </a:p>
          <a:p>
            <a:pPr algn="r"/>
            <a:r>
              <a:rPr lang="hu-HU" sz="3299" dirty="0">
                <a:latin typeface="+mj-lt"/>
              </a:rPr>
              <a:t>Pályázat iskolák számára</a:t>
            </a:r>
            <a:endParaRPr lang="en-US" sz="3299" dirty="0">
              <a:latin typeface="+mj-lt"/>
            </a:endParaRPr>
          </a:p>
        </p:txBody>
      </p:sp>
      <p:grpSp>
        <p:nvGrpSpPr>
          <p:cNvPr id="3" name="Group 42">
            <a:extLst>
              <a:ext uri="{FF2B5EF4-FFF2-40B4-BE49-F238E27FC236}">
                <a16:creationId xmlns="" xmlns:a16="http://schemas.microsoft.com/office/drawing/2014/main" id="{873DC924-67A5-1143-B080-8FF3960F656D}"/>
              </a:ext>
            </a:extLst>
          </p:cNvPr>
          <p:cNvGrpSpPr/>
          <p:nvPr/>
        </p:nvGrpSpPr>
        <p:grpSpPr>
          <a:xfrm>
            <a:off x="5449115" y="4448715"/>
            <a:ext cx="6255781" cy="526165"/>
            <a:chOff x="16620565" y="4448175"/>
            <a:chExt cx="4467785" cy="0"/>
          </a:xfrm>
        </p:grpSpPr>
        <p:cxnSp>
          <p:nvCxnSpPr>
            <p:cNvPr id="4" name="Straight Connector 43">
              <a:extLst>
                <a:ext uri="{FF2B5EF4-FFF2-40B4-BE49-F238E27FC236}">
                  <a16:creationId xmlns="" xmlns:a16="http://schemas.microsoft.com/office/drawing/2014/main" id="{FDEE9851-621B-C74F-8C3D-3445EF1FF1CE}"/>
                </a:ext>
              </a:extLst>
            </p:cNvPr>
            <p:cNvCxnSpPr/>
            <p:nvPr/>
          </p:nvCxnSpPr>
          <p:spPr>
            <a:xfrm>
              <a:off x="16620565" y="4448175"/>
              <a:ext cx="446778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4">
              <a:extLst>
                <a:ext uri="{FF2B5EF4-FFF2-40B4-BE49-F238E27FC236}">
                  <a16:creationId xmlns="" xmlns:a16="http://schemas.microsoft.com/office/drawing/2014/main" id="{110942B8-E688-844B-9C36-451BD7F9C3E4}"/>
                </a:ext>
              </a:extLst>
            </p:cNvPr>
            <p:cNvCxnSpPr>
              <a:cxnSpLocks/>
            </p:cNvCxnSpPr>
            <p:nvPr/>
          </p:nvCxnSpPr>
          <p:spPr>
            <a:xfrm>
              <a:off x="16620565" y="4448175"/>
              <a:ext cx="111498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Kép 7">
            <a:extLst>
              <a:ext uri="{FF2B5EF4-FFF2-40B4-BE49-F238E27FC236}">
                <a16:creationId xmlns="" xmlns:a16="http://schemas.microsoft.com/office/drawing/2014/main" id="{63A50B2B-964D-400A-B6A7-B5BEC3F6EA1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674" y="4378349"/>
            <a:ext cx="2053608" cy="1957013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4E2B3161-4A4D-414E-8587-8A61465FB0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412" y="2330693"/>
            <a:ext cx="1804631" cy="1804631"/>
          </a:xfrm>
          <a:prstGeom prst="rect">
            <a:avLst/>
          </a:prstGeom>
        </p:spPr>
      </p:pic>
      <p:sp>
        <p:nvSpPr>
          <p:cNvPr id="9" name="Cím 1">
            <a:extLst>
              <a:ext uri="{FF2B5EF4-FFF2-40B4-BE49-F238E27FC236}">
                <a16:creationId xmlns="" xmlns:a16="http://schemas.microsoft.com/office/drawing/2014/main" id="{F5AAA51A-A7FF-4553-976D-5B9D7AEB68AA}"/>
              </a:ext>
            </a:extLst>
          </p:cNvPr>
          <p:cNvSpPr txBox="1">
            <a:spLocks/>
          </p:cNvSpPr>
          <p:nvPr/>
        </p:nvSpPr>
        <p:spPr>
          <a:xfrm>
            <a:off x="589560" y="856180"/>
            <a:ext cx="5279408" cy="112806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u" sz="3700" dirty="0"/>
          </a:p>
        </p:txBody>
      </p:sp>
    </p:spTree>
    <p:extLst>
      <p:ext uri="{BB962C8B-B14F-4D97-AF65-F5344CB8AC3E}">
        <p14:creationId xmlns="" xmlns:p14="http://schemas.microsoft.com/office/powerpoint/2010/main" val="2813913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Box 93"/>
          <p:cNvSpPr txBox="1"/>
          <p:nvPr/>
        </p:nvSpPr>
        <p:spPr>
          <a:xfrm>
            <a:off x="4048209" y="116372"/>
            <a:ext cx="7860439" cy="3731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just">
              <a:spcBef>
                <a:spcPts val="600"/>
              </a:spcBef>
            </a:pPr>
            <a:r>
              <a:rPr lang="hu-HU" sz="2000" dirty="0">
                <a:latin typeface="Century Gothic" panose="020B0502020202020204" pitchFamily="34" charset="0"/>
              </a:rPr>
              <a:t>Energiatudatos </a:t>
            </a:r>
            <a:r>
              <a:rPr lang="hu-HU" sz="2000" dirty="0" smtClean="0">
                <a:latin typeface="Century Gothic" panose="020B0502020202020204" pitchFamily="34" charset="0"/>
              </a:rPr>
              <a:t>Iskola-díjat </a:t>
            </a:r>
            <a:r>
              <a:rPr lang="hu-HU" sz="2000" dirty="0">
                <a:latin typeface="Century Gothic" panose="020B0502020202020204" pitchFamily="34" charset="0"/>
              </a:rPr>
              <a:t>kaphatnak azok az iskolák, </a:t>
            </a:r>
            <a:r>
              <a:rPr lang="hu-HU" sz="2000" dirty="0" smtClean="0">
                <a:latin typeface="Century Gothic" panose="020B0502020202020204" pitchFamily="34" charset="0"/>
              </a:rPr>
              <a:t>amelyek </a:t>
            </a:r>
            <a:r>
              <a:rPr lang="hu-HU" sz="2000" dirty="0">
                <a:latin typeface="Century Gothic" panose="020B0502020202020204" pitchFamily="34" charset="0"/>
              </a:rPr>
              <a:t>szemléletformálási, mentorálási tevékenységükkel és példamutatással segítik a diákok fenntarthatósági tárgyú nevelését.</a:t>
            </a:r>
          </a:p>
          <a:p>
            <a:pPr lvl="2" algn="just">
              <a:spcBef>
                <a:spcPts val="600"/>
              </a:spcBef>
            </a:pPr>
            <a:r>
              <a:rPr lang="hu-HU" sz="2000" dirty="0" smtClean="0">
                <a:latin typeface="Century Gothic" panose="020B0502020202020204" pitchFamily="34" charset="0"/>
              </a:rPr>
              <a:t>Már több</a:t>
            </a:r>
            <a:r>
              <a:rPr lang="hu-HU" sz="2000" dirty="0">
                <a:latin typeface="Century Gothic" panose="020B0502020202020204" pitchFamily="34" charset="0"/>
              </a:rPr>
              <a:t>, mint 70 </a:t>
            </a:r>
            <a:r>
              <a:rPr lang="hu-HU" sz="2000" dirty="0" smtClean="0">
                <a:latin typeface="Century Gothic" panose="020B0502020202020204" pitchFamily="34" charset="0"/>
              </a:rPr>
              <a:t>díjazott van.</a:t>
            </a:r>
            <a:endParaRPr lang="hu-HU" sz="2000" dirty="0">
              <a:latin typeface="Century Gothic" panose="020B0502020202020204" pitchFamily="34" charset="0"/>
            </a:endParaRPr>
          </a:p>
          <a:p>
            <a:pPr lvl="2" algn="just">
              <a:spcBef>
                <a:spcPts val="600"/>
              </a:spcBef>
            </a:pPr>
            <a:r>
              <a:rPr lang="hu-HU" sz="2000" dirty="0">
                <a:latin typeface="Century Gothic" panose="020B0502020202020204" pitchFamily="34" charset="0"/>
              </a:rPr>
              <a:t>A pályázat menete:</a:t>
            </a:r>
          </a:p>
          <a:p>
            <a:pPr marL="1371600" lvl="2" indent="-4572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000" dirty="0">
                <a:latin typeface="Century Gothic" panose="020B0502020202020204" pitchFamily="34" charset="0"/>
              </a:rPr>
              <a:t>Pályázati adatlap és önértékelő kérdőív kitöltése weboldalon </a:t>
            </a:r>
            <a:r>
              <a:rPr lang="hu-HU" sz="2000" dirty="0">
                <a:latin typeface="Century Gothic" panose="020B0502020202020204" pitchFamily="34" charset="0"/>
                <a:hlinkClick r:id="rId2"/>
              </a:rPr>
              <a:t>https://virtualiseromu.hu/etudisk/</a:t>
            </a:r>
            <a:r>
              <a:rPr lang="hu-HU" sz="2000" dirty="0">
                <a:latin typeface="Century Gothic" panose="020B0502020202020204" pitchFamily="34" charset="0"/>
              </a:rPr>
              <a:t> </a:t>
            </a:r>
          </a:p>
          <a:p>
            <a:pPr marL="1371600" lvl="2" indent="-4572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000" dirty="0">
                <a:latin typeface="Century Gothic" panose="020B0502020202020204" pitchFamily="34" charset="0"/>
              </a:rPr>
              <a:t>Vállalások megtétele: mely területeken kíván fejlődni az iskola az elkövetkezendő egy évben.</a:t>
            </a:r>
          </a:p>
          <a:p>
            <a:pPr lvl="2" algn="just">
              <a:spcBef>
                <a:spcPts val="300"/>
              </a:spcBef>
            </a:pPr>
            <a:endParaRPr lang="hu-HU" sz="1400" dirty="0">
              <a:latin typeface="Century Gothic" panose="020B0502020202020204" pitchFamily="34" charset="0"/>
            </a:endParaRPr>
          </a:p>
        </p:txBody>
      </p:sp>
      <p:grpSp>
        <p:nvGrpSpPr>
          <p:cNvPr id="65" name="Group 42">
            <a:extLst>
              <a:ext uri="{FF2B5EF4-FFF2-40B4-BE49-F238E27FC236}">
                <a16:creationId xmlns="" xmlns:a16="http://schemas.microsoft.com/office/drawing/2014/main" id="{F037252A-F4EB-A346-A3EA-F278B984EA2D}"/>
              </a:ext>
            </a:extLst>
          </p:cNvPr>
          <p:cNvGrpSpPr/>
          <p:nvPr/>
        </p:nvGrpSpPr>
        <p:grpSpPr>
          <a:xfrm flipV="1">
            <a:off x="432229" y="343808"/>
            <a:ext cx="3131925" cy="461604"/>
            <a:chOff x="16620565" y="4448175"/>
            <a:chExt cx="4467785" cy="0"/>
          </a:xfrm>
        </p:grpSpPr>
        <p:cxnSp>
          <p:nvCxnSpPr>
            <p:cNvPr id="69" name="Straight Connector 43">
              <a:extLst>
                <a:ext uri="{FF2B5EF4-FFF2-40B4-BE49-F238E27FC236}">
                  <a16:creationId xmlns="" xmlns:a16="http://schemas.microsoft.com/office/drawing/2014/main" id="{C8135C91-5345-8847-9416-4CFBA3E3BF11}"/>
                </a:ext>
              </a:extLst>
            </p:cNvPr>
            <p:cNvCxnSpPr/>
            <p:nvPr/>
          </p:nvCxnSpPr>
          <p:spPr>
            <a:xfrm>
              <a:off x="16620565" y="4448175"/>
              <a:ext cx="446778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44">
              <a:extLst>
                <a:ext uri="{FF2B5EF4-FFF2-40B4-BE49-F238E27FC236}">
                  <a16:creationId xmlns="" xmlns:a16="http://schemas.microsoft.com/office/drawing/2014/main" id="{99B9779A-3B07-004C-80F0-907E4E35E1D5}"/>
                </a:ext>
              </a:extLst>
            </p:cNvPr>
            <p:cNvCxnSpPr>
              <a:cxnSpLocks/>
            </p:cNvCxnSpPr>
            <p:nvPr/>
          </p:nvCxnSpPr>
          <p:spPr>
            <a:xfrm>
              <a:off x="16620565" y="4448175"/>
              <a:ext cx="111498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2" name="Kép 71">
            <a:extLst>
              <a:ext uri="{FF2B5EF4-FFF2-40B4-BE49-F238E27FC236}">
                <a16:creationId xmlns="" xmlns:a16="http://schemas.microsoft.com/office/drawing/2014/main" id="{A309DEB2-F7D9-7945-B87A-79993DAD281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352" y="789605"/>
            <a:ext cx="1079359" cy="1079359"/>
          </a:xfrm>
          <a:prstGeom prst="rect">
            <a:avLst/>
          </a:prstGeom>
        </p:spPr>
      </p:pic>
      <p:sp>
        <p:nvSpPr>
          <p:cNvPr id="73" name="TextBox 38">
            <a:extLst>
              <a:ext uri="{FF2B5EF4-FFF2-40B4-BE49-F238E27FC236}">
                <a16:creationId xmlns="" xmlns:a16="http://schemas.microsoft.com/office/drawing/2014/main" id="{E05D2867-5572-E94E-9DCF-EFF6D1090CA2}"/>
              </a:ext>
            </a:extLst>
          </p:cNvPr>
          <p:cNvSpPr txBox="1"/>
          <p:nvPr/>
        </p:nvSpPr>
        <p:spPr>
          <a:xfrm>
            <a:off x="432229" y="-2496"/>
            <a:ext cx="3682829" cy="76944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hu-HU" sz="2200" b="1" dirty="0">
                <a:latin typeface="Century Gothic" panose="020B0502020202020204" pitchFamily="34" charset="0"/>
              </a:rPr>
              <a:t>Energiatudatos Iskola pályázat</a:t>
            </a:r>
          </a:p>
        </p:txBody>
      </p:sp>
      <p:pic>
        <p:nvPicPr>
          <p:cNvPr id="3" name="Kép 2" descr="A képen aláírás, étel látható&#10;&#10;Automatikusan generált leírás">
            <a:extLst>
              <a:ext uri="{FF2B5EF4-FFF2-40B4-BE49-F238E27FC236}">
                <a16:creationId xmlns="" xmlns:a16="http://schemas.microsoft.com/office/drawing/2014/main" id="{EFBFCE5A-2CF7-49DB-9343-6794A1759C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09" y="1132581"/>
            <a:ext cx="3409449" cy="2699648"/>
          </a:xfrm>
          <a:prstGeom prst="rect">
            <a:avLst/>
          </a:prstGeom>
        </p:spPr>
      </p:pic>
      <p:pic>
        <p:nvPicPr>
          <p:cNvPr id="7" name="Kép 6" descr="A képen személy, beltéri, fénykép, személyek látható&#10;&#10;Automatikusan generált leírás">
            <a:extLst>
              <a:ext uri="{FF2B5EF4-FFF2-40B4-BE49-F238E27FC236}">
                <a16:creationId xmlns="" xmlns:a16="http://schemas.microsoft.com/office/drawing/2014/main" id="{69D7FCE7-6F1F-4C07-89D3-067FB11931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011874"/>
            <a:ext cx="4048208" cy="2699648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="" xmlns:a16="http://schemas.microsoft.com/office/drawing/2014/main" id="{B319FF51-4502-456F-98A6-4D15B4BBD3E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584" y="4011874"/>
            <a:ext cx="4048208" cy="2699648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="" xmlns:a16="http://schemas.microsoft.com/office/drawing/2014/main" id="{1E1C20B8-6EEC-4809-AF7D-B08AFEE1085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171882" y="4012296"/>
            <a:ext cx="4048208" cy="2698805"/>
          </a:xfrm>
          <a:prstGeom prst="rect">
            <a:avLst/>
          </a:prstGeom>
        </p:spPr>
      </p:pic>
      <p:sp>
        <p:nvSpPr>
          <p:cNvPr id="2" name="Téglalap 1">
            <a:extLst>
              <a:ext uri="{FF2B5EF4-FFF2-40B4-BE49-F238E27FC236}">
                <a16:creationId xmlns="" xmlns:a16="http://schemas.microsoft.com/office/drawing/2014/main" id="{B2701BD7-D963-4D27-8A38-895C9078A99C}"/>
              </a:ext>
            </a:extLst>
          </p:cNvPr>
          <p:cNvSpPr/>
          <p:nvPr/>
        </p:nvSpPr>
        <p:spPr>
          <a:xfrm>
            <a:off x="3280656" y="1292503"/>
            <a:ext cx="767553" cy="334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900"/>
          </a:p>
        </p:txBody>
      </p:sp>
    </p:spTree>
    <p:extLst>
      <p:ext uri="{BB962C8B-B14F-4D97-AF65-F5344CB8AC3E}">
        <p14:creationId xmlns="" xmlns:p14="http://schemas.microsoft.com/office/powerpoint/2010/main" val="1385158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Box 93"/>
          <p:cNvSpPr txBox="1"/>
          <p:nvPr/>
        </p:nvSpPr>
        <p:spPr>
          <a:xfrm>
            <a:off x="4048207" y="330819"/>
            <a:ext cx="7574873" cy="3654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just">
              <a:spcBef>
                <a:spcPts val="600"/>
              </a:spcBef>
            </a:pPr>
            <a:r>
              <a:rPr lang="hu-HU" sz="2000" dirty="0" err="1">
                <a:latin typeface="Century Gothic" panose="020B0502020202020204" pitchFamily="34" charset="0"/>
              </a:rPr>
              <a:t>Energiahatékony</a:t>
            </a:r>
            <a:r>
              <a:rPr lang="hu-HU" sz="2000" dirty="0">
                <a:latin typeface="Century Gothic" panose="020B0502020202020204" pitchFamily="34" charset="0"/>
              </a:rPr>
              <a:t> </a:t>
            </a:r>
            <a:r>
              <a:rPr lang="hu-HU" sz="2000" dirty="0" smtClean="0">
                <a:latin typeface="Century Gothic" panose="020B0502020202020204" pitchFamily="34" charset="0"/>
              </a:rPr>
              <a:t>Iskola-díjat kaphatnak </a:t>
            </a:r>
            <a:r>
              <a:rPr lang="hu-HU" sz="2000" dirty="0">
                <a:latin typeface="Century Gothic" panose="020B0502020202020204" pitchFamily="34" charset="0"/>
              </a:rPr>
              <a:t>azok az iskolák, amelyek megvalósított energetikai beruházásokkal, így mérhető megtakarításokkal és/vagy mérhető megújuló energiatermeléssel rendelkeznek.</a:t>
            </a:r>
          </a:p>
          <a:p>
            <a:pPr lvl="2" algn="just">
              <a:spcBef>
                <a:spcPts val="600"/>
              </a:spcBef>
            </a:pPr>
            <a:r>
              <a:rPr lang="hu-HU" sz="2000" dirty="0" smtClean="0">
                <a:latin typeface="Century Gothic" panose="020B0502020202020204" pitchFamily="34" charset="0"/>
              </a:rPr>
              <a:t>Már több</a:t>
            </a:r>
            <a:r>
              <a:rPr lang="hu-HU" sz="2000" dirty="0">
                <a:latin typeface="Century Gothic" panose="020B0502020202020204" pitchFamily="34" charset="0"/>
              </a:rPr>
              <a:t>, mint 50 </a:t>
            </a:r>
            <a:r>
              <a:rPr lang="hu-HU" sz="2000" dirty="0" smtClean="0">
                <a:latin typeface="Century Gothic" panose="020B0502020202020204" pitchFamily="34" charset="0"/>
              </a:rPr>
              <a:t>díjazott van.</a:t>
            </a:r>
            <a:endParaRPr lang="hu-HU" sz="2000" dirty="0">
              <a:latin typeface="Century Gothic" panose="020B0502020202020204" pitchFamily="34" charset="0"/>
            </a:endParaRPr>
          </a:p>
          <a:p>
            <a:pPr lvl="2" algn="just">
              <a:spcBef>
                <a:spcPts val="600"/>
              </a:spcBef>
            </a:pPr>
            <a:r>
              <a:rPr lang="hu-HU" sz="2000" dirty="0">
                <a:latin typeface="Century Gothic" panose="020B0502020202020204" pitchFamily="34" charset="0"/>
              </a:rPr>
              <a:t>A pályázat menete:</a:t>
            </a:r>
          </a:p>
          <a:p>
            <a:pPr marL="1828800" lvl="3" indent="-4572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000" dirty="0">
                <a:latin typeface="Century Gothic" panose="020B0502020202020204" pitchFamily="34" charset="0"/>
              </a:rPr>
              <a:t>Pályázati adatlap és önértékelő kérdőív kitöltése a weboldalon </a:t>
            </a:r>
            <a:r>
              <a:rPr lang="hu-HU" sz="2000" dirty="0">
                <a:latin typeface="Century Gothic" panose="020B0502020202020204" pitchFamily="34" charset="0"/>
                <a:hlinkClick r:id="rId2"/>
              </a:rPr>
              <a:t>https://virtualiseromu.hu/ehatisk/</a:t>
            </a:r>
            <a:r>
              <a:rPr lang="hu-HU" sz="2000" dirty="0">
                <a:latin typeface="Century Gothic" panose="020B0502020202020204" pitchFamily="34" charset="0"/>
              </a:rPr>
              <a:t> </a:t>
            </a:r>
          </a:p>
          <a:p>
            <a:pPr lvl="2" algn="just">
              <a:spcBef>
                <a:spcPts val="300"/>
              </a:spcBef>
            </a:pPr>
            <a:endParaRPr lang="hu-HU" sz="1400" dirty="0">
              <a:latin typeface="Century Gothic" panose="020B0502020202020204" pitchFamily="34" charset="0"/>
            </a:endParaRPr>
          </a:p>
        </p:txBody>
      </p:sp>
      <p:grpSp>
        <p:nvGrpSpPr>
          <p:cNvPr id="65" name="Group 42">
            <a:extLst>
              <a:ext uri="{FF2B5EF4-FFF2-40B4-BE49-F238E27FC236}">
                <a16:creationId xmlns="" xmlns:a16="http://schemas.microsoft.com/office/drawing/2014/main" id="{F037252A-F4EB-A346-A3EA-F278B984EA2D}"/>
              </a:ext>
            </a:extLst>
          </p:cNvPr>
          <p:cNvGrpSpPr/>
          <p:nvPr/>
        </p:nvGrpSpPr>
        <p:grpSpPr>
          <a:xfrm flipV="1">
            <a:off x="432229" y="343808"/>
            <a:ext cx="3131925" cy="461604"/>
            <a:chOff x="16620565" y="4448175"/>
            <a:chExt cx="4467785" cy="0"/>
          </a:xfrm>
        </p:grpSpPr>
        <p:cxnSp>
          <p:nvCxnSpPr>
            <p:cNvPr id="69" name="Straight Connector 43">
              <a:extLst>
                <a:ext uri="{FF2B5EF4-FFF2-40B4-BE49-F238E27FC236}">
                  <a16:creationId xmlns="" xmlns:a16="http://schemas.microsoft.com/office/drawing/2014/main" id="{C8135C91-5345-8847-9416-4CFBA3E3BF11}"/>
                </a:ext>
              </a:extLst>
            </p:cNvPr>
            <p:cNvCxnSpPr/>
            <p:nvPr/>
          </p:nvCxnSpPr>
          <p:spPr>
            <a:xfrm>
              <a:off x="16620565" y="4448175"/>
              <a:ext cx="446778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44">
              <a:extLst>
                <a:ext uri="{FF2B5EF4-FFF2-40B4-BE49-F238E27FC236}">
                  <a16:creationId xmlns="" xmlns:a16="http://schemas.microsoft.com/office/drawing/2014/main" id="{99B9779A-3B07-004C-80F0-907E4E35E1D5}"/>
                </a:ext>
              </a:extLst>
            </p:cNvPr>
            <p:cNvCxnSpPr>
              <a:cxnSpLocks/>
            </p:cNvCxnSpPr>
            <p:nvPr/>
          </p:nvCxnSpPr>
          <p:spPr>
            <a:xfrm>
              <a:off x="16620565" y="4448175"/>
              <a:ext cx="111498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2" name="Kép 71">
            <a:extLst>
              <a:ext uri="{FF2B5EF4-FFF2-40B4-BE49-F238E27FC236}">
                <a16:creationId xmlns="" xmlns:a16="http://schemas.microsoft.com/office/drawing/2014/main" id="{A309DEB2-F7D9-7945-B87A-79993DAD281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352" y="805412"/>
            <a:ext cx="1079359" cy="1079359"/>
          </a:xfrm>
          <a:prstGeom prst="rect">
            <a:avLst/>
          </a:prstGeom>
        </p:spPr>
      </p:pic>
      <p:sp>
        <p:nvSpPr>
          <p:cNvPr id="73" name="TextBox 38">
            <a:extLst>
              <a:ext uri="{FF2B5EF4-FFF2-40B4-BE49-F238E27FC236}">
                <a16:creationId xmlns="" xmlns:a16="http://schemas.microsoft.com/office/drawing/2014/main" id="{E05D2867-5572-E94E-9DCF-EFF6D1090CA2}"/>
              </a:ext>
            </a:extLst>
          </p:cNvPr>
          <p:cNvSpPr txBox="1"/>
          <p:nvPr/>
        </p:nvSpPr>
        <p:spPr>
          <a:xfrm>
            <a:off x="432229" y="-2496"/>
            <a:ext cx="3682829" cy="76944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hu-HU" sz="2200" b="1" dirty="0">
                <a:latin typeface="Century Gothic" panose="020B0502020202020204" pitchFamily="34" charset="0"/>
              </a:rPr>
              <a:t>Energiahatékony Iskola pályázat</a:t>
            </a:r>
          </a:p>
        </p:txBody>
      </p:sp>
      <p:pic>
        <p:nvPicPr>
          <p:cNvPr id="7" name="Kép 6">
            <a:extLst>
              <a:ext uri="{FF2B5EF4-FFF2-40B4-BE49-F238E27FC236}">
                <a16:creationId xmlns="" xmlns:a16="http://schemas.microsoft.com/office/drawing/2014/main" id="{69D7FCE7-6F1F-4C07-89D3-067FB11931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" y="4011874"/>
            <a:ext cx="4048207" cy="2699648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="" xmlns:a16="http://schemas.microsoft.com/office/drawing/2014/main" id="{B319FF51-4502-456F-98A6-4D15B4BBD3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095585" y="4011874"/>
            <a:ext cx="4048207" cy="2699648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="" xmlns:a16="http://schemas.microsoft.com/office/drawing/2014/main" id="{1E1C20B8-6EEC-4809-AF7D-B08AFEE1085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171883" y="4011874"/>
            <a:ext cx="4048207" cy="2699648"/>
          </a:xfrm>
          <a:prstGeom prst="rect">
            <a:avLst/>
          </a:prstGeom>
        </p:spPr>
      </p:pic>
      <p:pic>
        <p:nvPicPr>
          <p:cNvPr id="12" name="Kép 11" descr="A képen aláírás, étel látható&#10;&#10;Automatikusan generált leírás">
            <a:extLst>
              <a:ext uri="{FF2B5EF4-FFF2-40B4-BE49-F238E27FC236}">
                <a16:creationId xmlns="" xmlns:a16="http://schemas.microsoft.com/office/drawing/2014/main" id="{B09989CC-763F-471B-9891-7DBC48094A1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19" y="1020352"/>
            <a:ext cx="3409449" cy="2699648"/>
          </a:xfrm>
          <a:prstGeom prst="rect">
            <a:avLst/>
          </a:prstGeom>
        </p:spPr>
      </p:pic>
      <p:sp>
        <p:nvSpPr>
          <p:cNvPr id="14" name="Téglalap 13">
            <a:extLst>
              <a:ext uri="{FF2B5EF4-FFF2-40B4-BE49-F238E27FC236}">
                <a16:creationId xmlns="" xmlns:a16="http://schemas.microsoft.com/office/drawing/2014/main" id="{CB28CE63-6330-407E-BAE0-FC3E28361AEA}"/>
              </a:ext>
            </a:extLst>
          </p:cNvPr>
          <p:cNvSpPr/>
          <p:nvPr/>
        </p:nvSpPr>
        <p:spPr>
          <a:xfrm>
            <a:off x="3180377" y="1292503"/>
            <a:ext cx="767553" cy="334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900"/>
          </a:p>
        </p:txBody>
      </p:sp>
    </p:spTree>
    <p:extLst>
      <p:ext uri="{BB962C8B-B14F-4D97-AF65-F5344CB8AC3E}">
        <p14:creationId xmlns="" xmlns:p14="http://schemas.microsoft.com/office/powerpoint/2010/main" val="146594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38">
            <a:extLst>
              <a:ext uri="{FF2B5EF4-FFF2-40B4-BE49-F238E27FC236}">
                <a16:creationId xmlns="" xmlns:a16="http://schemas.microsoft.com/office/drawing/2014/main" id="{B5509BD2-67DB-9649-BE0E-84F3BB1720EB}"/>
              </a:ext>
            </a:extLst>
          </p:cNvPr>
          <p:cNvSpPr txBox="1"/>
          <p:nvPr/>
        </p:nvSpPr>
        <p:spPr>
          <a:xfrm>
            <a:off x="432229" y="-2496"/>
            <a:ext cx="9288729" cy="76944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hu-HU" sz="2200" b="1" dirty="0">
                <a:latin typeface="Century Gothic" panose="020B0502020202020204" pitchFamily="34" charset="0"/>
              </a:rPr>
              <a:t>Virtuális Erőmű Program X. Jubileumi Díjátadó Gála a Parlamentben </a:t>
            </a:r>
          </a:p>
        </p:txBody>
      </p:sp>
      <p:grpSp>
        <p:nvGrpSpPr>
          <p:cNvPr id="53" name="Group 42">
            <a:extLst>
              <a:ext uri="{FF2B5EF4-FFF2-40B4-BE49-F238E27FC236}">
                <a16:creationId xmlns="" xmlns:a16="http://schemas.microsoft.com/office/drawing/2014/main" id="{21ACB183-7130-6446-97C1-4CB57FE87C2F}"/>
              </a:ext>
            </a:extLst>
          </p:cNvPr>
          <p:cNvGrpSpPr/>
          <p:nvPr/>
        </p:nvGrpSpPr>
        <p:grpSpPr>
          <a:xfrm flipV="1">
            <a:off x="487104" y="766946"/>
            <a:ext cx="7083699" cy="76934"/>
            <a:chOff x="16620565" y="4448175"/>
            <a:chExt cx="4467785" cy="0"/>
          </a:xfrm>
        </p:grpSpPr>
        <p:cxnSp>
          <p:nvCxnSpPr>
            <p:cNvPr id="54" name="Straight Connector 43">
              <a:extLst>
                <a:ext uri="{FF2B5EF4-FFF2-40B4-BE49-F238E27FC236}">
                  <a16:creationId xmlns="" xmlns:a16="http://schemas.microsoft.com/office/drawing/2014/main" id="{42301D4D-4039-EC43-AD83-B900E26AD538}"/>
                </a:ext>
              </a:extLst>
            </p:cNvPr>
            <p:cNvCxnSpPr/>
            <p:nvPr/>
          </p:nvCxnSpPr>
          <p:spPr>
            <a:xfrm>
              <a:off x="16620565" y="4448175"/>
              <a:ext cx="446778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44">
              <a:extLst>
                <a:ext uri="{FF2B5EF4-FFF2-40B4-BE49-F238E27FC236}">
                  <a16:creationId xmlns="" xmlns:a16="http://schemas.microsoft.com/office/drawing/2014/main" id="{F52E307B-7E22-B248-9B6A-3140E31994A5}"/>
                </a:ext>
              </a:extLst>
            </p:cNvPr>
            <p:cNvCxnSpPr>
              <a:cxnSpLocks/>
            </p:cNvCxnSpPr>
            <p:nvPr/>
          </p:nvCxnSpPr>
          <p:spPr>
            <a:xfrm>
              <a:off x="16620565" y="4448175"/>
              <a:ext cx="111498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" name="Kép 50">
            <a:extLst>
              <a:ext uri="{FF2B5EF4-FFF2-40B4-BE49-F238E27FC236}">
                <a16:creationId xmlns="" xmlns:a16="http://schemas.microsoft.com/office/drawing/2014/main" id="{03642DCF-E902-F44B-A326-F9C55246BDC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611" y="213144"/>
            <a:ext cx="1079359" cy="1079359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3376F81E-044A-4FF8-BE40-E0B932EE5C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87105" y="1436862"/>
            <a:ext cx="3778327" cy="2519672"/>
          </a:xfrm>
          <a:prstGeom prst="rect">
            <a:avLst/>
          </a:prstGeom>
        </p:spPr>
      </p:pic>
      <p:pic>
        <p:nvPicPr>
          <p:cNvPr id="9" name="Kép 8" descr="A képen személy, férfi, épület, kültéri látható&#10;&#10;Automatikusan generált leírás">
            <a:extLst>
              <a:ext uri="{FF2B5EF4-FFF2-40B4-BE49-F238E27FC236}">
                <a16:creationId xmlns="" xmlns:a16="http://schemas.microsoft.com/office/drawing/2014/main" id="{B0BE1294-18EE-45DA-84F7-F82BB0423EB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872" y="1436863"/>
            <a:ext cx="3423946" cy="5134314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="" xmlns:a16="http://schemas.microsoft.com/office/drawing/2014/main" id="{6F27A4BE-CB6E-4437-8BAF-56C00998E9D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954136" y="1436863"/>
            <a:ext cx="3778327" cy="2519671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="" xmlns:a16="http://schemas.microsoft.com/office/drawing/2014/main" id="{8973A0D5-E30F-4645-8AAA-2E1F9095EA2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958447" y="4051506"/>
            <a:ext cx="3778327" cy="2519671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="" xmlns:a16="http://schemas.microsoft.com/office/drawing/2014/main" id="{1F22F251-B8E4-4256-B840-1346631E6C5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87104" y="4051505"/>
            <a:ext cx="3778327" cy="25196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46297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38">
            <a:extLst>
              <a:ext uri="{FF2B5EF4-FFF2-40B4-BE49-F238E27FC236}">
                <a16:creationId xmlns="" xmlns:a16="http://schemas.microsoft.com/office/drawing/2014/main" id="{E05D2867-5572-E94E-9DCF-EFF6D1090CA2}"/>
              </a:ext>
            </a:extLst>
          </p:cNvPr>
          <p:cNvSpPr txBox="1"/>
          <p:nvPr/>
        </p:nvSpPr>
        <p:spPr>
          <a:xfrm>
            <a:off x="2673587" y="532246"/>
            <a:ext cx="6844826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hu-HU" sz="2200" b="1" dirty="0">
                <a:latin typeface="Century Gothic" panose="020B0502020202020204" pitchFamily="34" charset="0"/>
              </a:rPr>
              <a:t>ISKOLÁTOK ENERGIATUDATOS?</a:t>
            </a:r>
          </a:p>
          <a:p>
            <a:pPr algn="ctr"/>
            <a:r>
              <a:rPr lang="hu-HU" sz="2200" b="1" dirty="0">
                <a:latin typeface="Century Gothic" panose="020B0502020202020204" pitchFamily="34" charset="0"/>
              </a:rPr>
              <a:t>VÉGEZTETEK MÁR </a:t>
            </a:r>
            <a:r>
              <a:rPr lang="hu-HU" sz="2200" b="1" dirty="0" smtClean="0">
                <a:latin typeface="Century Gothic" panose="020B0502020202020204" pitchFamily="34" charset="0"/>
              </a:rPr>
              <a:t>ENERGETIKAI </a:t>
            </a:r>
            <a:r>
              <a:rPr lang="hu-HU" sz="2200" b="1" dirty="0">
                <a:latin typeface="Century Gothic" panose="020B0502020202020204" pitchFamily="34" charset="0"/>
              </a:rPr>
              <a:t>KORSZERŰSÍTÉST IS?</a:t>
            </a:r>
          </a:p>
          <a:p>
            <a:pPr algn="ctr"/>
            <a:r>
              <a:rPr lang="hu-HU" sz="2200" b="1" dirty="0">
                <a:latin typeface="Century Gothic" panose="020B0502020202020204" pitchFamily="34" charset="0"/>
              </a:rPr>
              <a:t>...ÉS MÁSOK TUDNAK ERRŐL?</a:t>
            </a:r>
          </a:p>
        </p:txBody>
      </p:sp>
      <p:sp>
        <p:nvSpPr>
          <p:cNvPr id="4" name="Téglalap 3">
            <a:extLst>
              <a:ext uri="{FF2B5EF4-FFF2-40B4-BE49-F238E27FC236}">
                <a16:creationId xmlns="" xmlns:a16="http://schemas.microsoft.com/office/drawing/2014/main" id="{60245773-9810-43D2-8292-51104F22A63E}"/>
              </a:ext>
            </a:extLst>
          </p:cNvPr>
          <p:cNvSpPr/>
          <p:nvPr/>
        </p:nvSpPr>
        <p:spPr>
          <a:xfrm>
            <a:off x="2673586" y="1993538"/>
            <a:ext cx="684482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hu-HU" sz="2400" dirty="0">
              <a:latin typeface="Century Gothic" panose="020B0502020202020204" pitchFamily="34" charset="0"/>
            </a:endParaRPr>
          </a:p>
          <a:p>
            <a:pPr lvl="0" algn="ctr"/>
            <a:r>
              <a:rPr lang="hu-HU" sz="2000" dirty="0">
                <a:latin typeface="Century Gothic" panose="020B0502020202020204" pitchFamily="34" charset="0"/>
              </a:rPr>
              <a:t>JELENTKEZZETEK PÁLYÁZATUNKRA! </a:t>
            </a:r>
          </a:p>
          <a:p>
            <a:pPr lvl="0" algn="ctr"/>
            <a:endParaRPr lang="hu-HU" sz="2000" dirty="0">
              <a:latin typeface="Century Gothic" panose="020B0502020202020204" pitchFamily="34" charset="0"/>
            </a:endParaRPr>
          </a:p>
          <a:p>
            <a:pPr lvl="0" algn="ctr"/>
            <a:r>
              <a:rPr lang="hu-HU" sz="2000" dirty="0">
                <a:latin typeface="Century Gothic" panose="020B0502020202020204" pitchFamily="34" charset="0"/>
              </a:rPr>
              <a:t>Építsük fel együtt Magyarország 2. legnagyobb erőművét!</a:t>
            </a:r>
          </a:p>
        </p:txBody>
      </p:sp>
      <p:pic>
        <p:nvPicPr>
          <p:cNvPr id="11" name="Kép 10" descr="A képen épület látható&#10;&#10;Automatikusan generált leírás">
            <a:extLst>
              <a:ext uri="{FF2B5EF4-FFF2-40B4-BE49-F238E27FC236}">
                <a16:creationId xmlns="" xmlns:a16="http://schemas.microsoft.com/office/drawing/2014/main" id="{E6C320AE-EF11-49D7-843A-5EB9EFA381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198" y="3993224"/>
            <a:ext cx="9143604" cy="2631551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="" xmlns:a16="http://schemas.microsoft.com/office/drawing/2014/main" id="{0C7CEB15-6D2C-43C4-9793-1431F04EA51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350" y="389490"/>
            <a:ext cx="1439813" cy="1439813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="" xmlns:a16="http://schemas.microsoft.com/office/drawing/2014/main" id="{C97661C9-1438-4B86-967D-7D37EF481BF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6836" y="389490"/>
            <a:ext cx="1510879" cy="14398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6773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BBFDB4E9-0F70-4196-A187-506E58645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0419" y="111551"/>
            <a:ext cx="4887685" cy="1777419"/>
          </a:xfrm>
        </p:spPr>
        <p:txBody>
          <a:bodyPr anchor="b">
            <a:normAutofit/>
          </a:bodyPr>
          <a:lstStyle/>
          <a:p>
            <a:r>
              <a:rPr lang="hu-HU" sz="4000" dirty="0"/>
              <a:t>V-GO applikáció – Teszteld </a:t>
            </a:r>
            <a:r>
              <a:rPr lang="hu-HU" sz="4000" dirty="0" smtClean="0"/>
              <a:t>te </a:t>
            </a:r>
            <a:r>
              <a:rPr lang="hu-HU" sz="4000" dirty="0"/>
              <a:t>is tudásod! </a:t>
            </a:r>
          </a:p>
        </p:txBody>
      </p:sp>
      <p:pic>
        <p:nvPicPr>
          <p:cNvPr id="5" name="Tartalom helye 4">
            <a:extLst>
              <a:ext uri="{FF2B5EF4-FFF2-40B4-BE49-F238E27FC236}">
                <a16:creationId xmlns="" xmlns:a16="http://schemas.microsoft.com/office/drawing/2014/main" id="{B5868F34-2960-4632-AC08-AADBDDFAB61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791" r="20016" b="-1"/>
          <a:stretch/>
        </p:blipFill>
        <p:spPr>
          <a:xfrm>
            <a:off x="391903" y="573678"/>
            <a:ext cx="5103206" cy="5710645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="" xmlns:a16="http://schemas.microsoft.com/office/drawing/2014/main" id="{32A3E68F-F916-4D71-AC84-D60B1FA20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6893" y="2299675"/>
            <a:ext cx="4887685" cy="4147620"/>
          </a:xfrm>
        </p:spPr>
        <p:txBody>
          <a:bodyPr anchor="t">
            <a:normAutofit lnSpcReduction="10000"/>
          </a:bodyPr>
          <a:lstStyle/>
          <a:p>
            <a:pPr marL="0" indent="0" algn="just">
              <a:buNone/>
            </a:pPr>
            <a:r>
              <a:rPr lang="hu-HU" sz="2000" dirty="0" smtClean="0"/>
              <a:t>A V-GO applikáció </a:t>
            </a:r>
            <a:r>
              <a:rPr lang="hu-HU" sz="2000" dirty="0"/>
              <a:t>a </a:t>
            </a:r>
            <a:r>
              <a:rPr lang="hu-HU" sz="2000" dirty="0" smtClean="0"/>
              <a:t>Fenntarthatósági Témahéten (FTH) debütál az iskolások körében</a:t>
            </a:r>
            <a:r>
              <a:rPr lang="hu-HU" sz="2000" dirty="0"/>
              <a:t>!</a:t>
            </a:r>
          </a:p>
          <a:p>
            <a:pPr marL="0" indent="0" algn="just">
              <a:buNone/>
            </a:pPr>
            <a:r>
              <a:rPr lang="hu-HU" sz="2000" dirty="0" smtClean="0"/>
              <a:t>Célja, hogy </a:t>
            </a:r>
            <a:r>
              <a:rPr lang="hu-HU" sz="2000" dirty="0"/>
              <a:t>a fiatalok küldetéseken keresztül felmérjék a tudásukat a fenntartható fejlődéshez kapcsolódóan – érintve az anyag és energiatakarékosság kérdéseit a háztartásokban!</a:t>
            </a:r>
          </a:p>
          <a:p>
            <a:pPr marL="0" indent="0" algn="just">
              <a:buNone/>
            </a:pPr>
            <a:r>
              <a:rPr lang="hu-HU" sz="2000" dirty="0"/>
              <a:t>Töltsd le az applikációt, vegyél részt a küldetésekben, hívd meg barátaidat és legyen tiétek a biztos nyeremény! </a:t>
            </a:r>
          </a:p>
          <a:p>
            <a:pPr marL="0" indent="0" algn="just">
              <a:buNone/>
            </a:pPr>
            <a:r>
              <a:rPr lang="hu-HU" sz="2000" dirty="0"/>
              <a:t>Az applikáció telefonra ingyenesen bárki számára letölthető a </a:t>
            </a:r>
            <a:r>
              <a:rPr lang="hu-HU" sz="2000" dirty="0" err="1"/>
              <a:t>Google</a:t>
            </a:r>
            <a:r>
              <a:rPr lang="hu-HU" sz="2000" dirty="0"/>
              <a:t> Play áruházból és az </a:t>
            </a:r>
            <a:r>
              <a:rPr lang="hu-HU" sz="2000" dirty="0" err="1"/>
              <a:t>AppStore-ból</a:t>
            </a:r>
            <a:r>
              <a:rPr lang="hu-HU" sz="2000" dirty="0"/>
              <a:t>! </a:t>
            </a:r>
          </a:p>
        </p:txBody>
      </p:sp>
    </p:spTree>
    <p:extLst>
      <p:ext uri="{BB962C8B-B14F-4D97-AF65-F5344CB8AC3E}">
        <p14:creationId xmlns="" xmlns:p14="http://schemas.microsoft.com/office/powerpoint/2010/main" val="4202141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ék melegség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-téma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1_Office Theme">
  <a:themeElements>
    <a:clrScheme name="Kék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-téma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597</Words>
  <Application>Microsoft Office PowerPoint</Application>
  <PresentationFormat>Egyéni</PresentationFormat>
  <Paragraphs>50</Paragraphs>
  <Slides>10</Slides>
  <Notes>6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10</vt:i4>
      </vt:variant>
    </vt:vector>
  </HeadingPairs>
  <TitlesOfParts>
    <vt:vector size="12" baseType="lpstr">
      <vt:lpstr>Office Theme</vt:lpstr>
      <vt:lpstr>1_Office Theme</vt:lpstr>
      <vt:lpstr>FENNTARTHATÓ KISKÖZÖSSÉGEK</vt:lpstr>
      <vt:lpstr>Képzeljük el, hogy van egy osztálykertünk!</vt:lpstr>
      <vt:lpstr>Az osztálykert kialakítása</vt:lpstr>
      <vt:lpstr>4. dia</vt:lpstr>
      <vt:lpstr>5. dia</vt:lpstr>
      <vt:lpstr>6. dia</vt:lpstr>
      <vt:lpstr>7. dia</vt:lpstr>
      <vt:lpstr>8. dia</vt:lpstr>
      <vt:lpstr>V-GO applikáció – Teszteld te is tudásod! </vt:lpstr>
      <vt:lpstr>Köszönöm a figyelmet!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Föld üzeni, ébresztő!</dc:title>
  <dc:creator>Enikő Jádi</dc:creator>
  <cp:lastModifiedBy>Néder Katalin</cp:lastModifiedBy>
  <cp:revision>98</cp:revision>
  <dcterms:created xsi:type="dcterms:W3CDTF">2020-01-22T08:42:30Z</dcterms:created>
  <dcterms:modified xsi:type="dcterms:W3CDTF">2021-04-18T05:23:23Z</dcterms:modified>
</cp:coreProperties>
</file>