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notesMasterIdLst>
    <p:notesMasterId r:id="rId17"/>
  </p:notesMasterIdLst>
  <p:sldIdLst>
    <p:sldId id="256" r:id="rId3"/>
    <p:sldId id="369" r:id="rId4"/>
    <p:sldId id="1055" r:id="rId5"/>
    <p:sldId id="377" r:id="rId6"/>
    <p:sldId id="370" r:id="rId7"/>
    <p:sldId id="371" r:id="rId8"/>
    <p:sldId id="373" r:id="rId9"/>
    <p:sldId id="374" r:id="rId10"/>
    <p:sldId id="372" r:id="rId11"/>
    <p:sldId id="375" r:id="rId12"/>
    <p:sldId id="325" r:id="rId13"/>
    <p:sldId id="376" r:id="rId14"/>
    <p:sldId id="1054" r:id="rId15"/>
    <p:sldId id="31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Közepesen sötét stílus 2 – 4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2" autoAdjust="0"/>
    <p:restoredTop sz="94249" autoAdjust="0"/>
  </p:normalViewPr>
  <p:slideViewPr>
    <p:cSldViewPr snapToGrid="0">
      <p:cViewPr varScale="1">
        <p:scale>
          <a:sx n="74" d="100"/>
          <a:sy n="74" d="100"/>
        </p:scale>
        <p:origin x="-120" y="-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567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>
            <a:extLst>
              <a:ext uri="{FF2B5EF4-FFF2-40B4-BE49-F238E27FC236}">
                <a16:creationId xmlns="" xmlns:a16="http://schemas.microsoft.com/office/drawing/2014/main" id="{6CDCBB0C-6CE7-4C88-B5D7-92325C59B9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>
            <a:extLst>
              <a:ext uri="{FF2B5EF4-FFF2-40B4-BE49-F238E27FC236}">
                <a16:creationId xmlns="" xmlns:a16="http://schemas.microsoft.com/office/drawing/2014/main" id="{0288963A-7D1E-4A59-B49F-F9E54511854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064B438-D060-4C17-8381-E37FDBB7B999}" type="datetimeFigureOut">
              <a:rPr lang="hu-HU"/>
              <a:pPr>
                <a:defRPr/>
              </a:pPr>
              <a:t>2021. 04. 18.</a:t>
            </a:fld>
            <a:endParaRPr lang="hu-HU"/>
          </a:p>
        </p:txBody>
      </p:sp>
      <p:sp>
        <p:nvSpPr>
          <p:cNvPr id="4" name="Diakép helye 3">
            <a:extLst>
              <a:ext uri="{FF2B5EF4-FFF2-40B4-BE49-F238E27FC236}">
                <a16:creationId xmlns="" xmlns:a16="http://schemas.microsoft.com/office/drawing/2014/main" id="{4B5F32E7-C576-4314-954D-920271B0EEF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u-HU" noProof="0"/>
          </a:p>
        </p:txBody>
      </p:sp>
      <p:sp>
        <p:nvSpPr>
          <p:cNvPr id="5" name="Jegyzetek helye 4">
            <a:extLst>
              <a:ext uri="{FF2B5EF4-FFF2-40B4-BE49-F238E27FC236}">
                <a16:creationId xmlns="" xmlns:a16="http://schemas.microsoft.com/office/drawing/2014/main" id="{D4DEF920-DA0F-437F-A565-7C875435CD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noProof="0"/>
              <a:t>Mintaszöveg szerkesztése</a:t>
            </a:r>
          </a:p>
          <a:p>
            <a:pPr lvl="1"/>
            <a:r>
              <a:rPr lang="hu-HU" noProof="0"/>
              <a:t>Második szint</a:t>
            </a:r>
          </a:p>
          <a:p>
            <a:pPr lvl="2"/>
            <a:r>
              <a:rPr lang="hu-HU" noProof="0"/>
              <a:t>Harmadik szint</a:t>
            </a:r>
          </a:p>
          <a:p>
            <a:pPr lvl="3"/>
            <a:r>
              <a:rPr lang="hu-HU" noProof="0"/>
              <a:t>Negyedik szint</a:t>
            </a:r>
          </a:p>
          <a:p>
            <a:pPr lvl="4"/>
            <a:r>
              <a:rPr lang="hu-HU" noProof="0"/>
              <a:t>Ötödik szint</a:t>
            </a:r>
          </a:p>
        </p:txBody>
      </p:sp>
      <p:sp>
        <p:nvSpPr>
          <p:cNvPr id="6" name="Élőláb helye 5">
            <a:extLst>
              <a:ext uri="{FF2B5EF4-FFF2-40B4-BE49-F238E27FC236}">
                <a16:creationId xmlns="" xmlns:a16="http://schemas.microsoft.com/office/drawing/2014/main" id="{595C1F28-BF93-472A-B93F-FCC3E68FAA9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="" xmlns:a16="http://schemas.microsoft.com/office/drawing/2014/main" id="{808101AD-E0EA-41CF-AFA6-8F988560CB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E1055C7-C624-4E28-A7DC-DAAC08C8F9C9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1055C7-C624-4E28-A7DC-DAAC08C8F9C9}" type="slidenum">
              <a:rPr lang="hu-HU" altLang="hu-HU" smtClean="0"/>
              <a:pPr>
                <a:defRPr/>
              </a:pPr>
              <a:t>1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3497476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A fenntartható városok és közösségek célhoz kapcsolódó alcélok:</a:t>
            </a:r>
          </a:p>
          <a:p>
            <a:endParaRPr lang="hu-HU" dirty="0"/>
          </a:p>
          <a:p>
            <a:r>
              <a:rPr lang="hu-HU" dirty="0"/>
              <a:t>11.1 2030-ig mindenkinek biztosítjuk a megfelelő, biztonságos és megfizethető lakhatást, és az alapvető szolgáltatásokat, és átépítjük a nyomortelepeket.</a:t>
            </a:r>
          </a:p>
          <a:p>
            <a:endParaRPr lang="hu-HU" dirty="0"/>
          </a:p>
          <a:p>
            <a:r>
              <a:rPr lang="hu-HU" dirty="0"/>
              <a:t>11.2 2030-ig mindenkinek hozzáférést biztosítunk biztonságos, megfizethető, elérhető és fenntartható közlekedési rendszerhez és javítjuk a közlekedésbiztonságot, különösen a tömegközlekedés bővítésével, kiemelt figyelemmel a kiszolgáltatott helyzetben lévők, nők, gyermekek, fogyatékkal élők valamint idősek szükségleteire.</a:t>
            </a:r>
          </a:p>
          <a:p>
            <a:endParaRPr lang="hu-HU" dirty="0"/>
          </a:p>
          <a:p>
            <a:r>
              <a:rPr lang="hu-HU" dirty="0"/>
              <a:t>11.3 2030-ig minden országban előmozdítjuk a befogadó és fenntartható urbanizációt és növeljük az állampolgári részvétellel történő, összehangolt és fenntartható várostervezési és település-igazgatási szakismeretekkel bírók számát.</a:t>
            </a:r>
          </a:p>
          <a:p>
            <a:endParaRPr lang="hu-HU" dirty="0"/>
          </a:p>
          <a:p>
            <a:r>
              <a:rPr lang="hu-HU" dirty="0"/>
              <a:t>11.4 Fokozzuk erőfeszítéseinket a világ kulturális és természeti örökségének megóvására és megvédésére.</a:t>
            </a:r>
          </a:p>
          <a:p>
            <a:endParaRPr lang="hu-HU" dirty="0"/>
          </a:p>
          <a:p>
            <a:r>
              <a:rPr lang="hu-HU" dirty="0"/>
              <a:t>11.5 2030-ig jelentősen csökkentjük a természeti csapások, ezen belül a vízzel kapcsolatos katasztrófahelyzetek érintettjeinek, halálos áldozatainak számát, illetve az okozott gazdasági károk globális GDP-hez viszonyított arányát, intézkedéseinket a szegényekre és kiszolgáltatott helyzetben lévőkre összpontosítva.</a:t>
            </a:r>
          </a:p>
          <a:p>
            <a:endParaRPr lang="hu-HU" dirty="0"/>
          </a:p>
          <a:p>
            <a:r>
              <a:rPr lang="hu-HU" dirty="0"/>
              <a:t>11.6 2030-ig csökkentjük a városok egy főre jutó, kedvezőtlen környezeti hatásait, különös figyelemmel a levegőminőségre valamint a lakossági és más eredetű hulladék kezelésére.</a:t>
            </a:r>
          </a:p>
          <a:p>
            <a:endParaRPr lang="hu-HU" dirty="0"/>
          </a:p>
          <a:p>
            <a:r>
              <a:rPr lang="hu-HU" dirty="0"/>
              <a:t>11.7 2030-ra biztosítjuk, hogy mindenkinek, különösen a nőknek, gyermekeknek, időseknek, és fogyatékkal élőknek rendelkezésére álljanak biztonságos, befogadó, elérhető zöld- és közterületek.</a:t>
            </a:r>
          </a:p>
          <a:p>
            <a:endParaRPr lang="hu-HU" dirty="0"/>
          </a:p>
          <a:p>
            <a:r>
              <a:rPr lang="hu-HU" dirty="0"/>
              <a:t>11.a Támogatjuk a kedvező gazdasági, társadalmi és környezeti kapcsolatokat a városi, városkörnyéki és vidéki területek között a nemzeti és regionális fejlesztési tervezés erősítése révén.</a:t>
            </a:r>
          </a:p>
          <a:p>
            <a:endParaRPr lang="hu-HU" dirty="0"/>
          </a:p>
          <a:p>
            <a:r>
              <a:rPr lang="hu-HU" dirty="0"/>
              <a:t>11.b 2020-ra jelentősen növeljük azon városok és más települések számát, amelyek összehangolt politikai irányelveket és terveket fogadnak el és alkalmaznak a befogadás, az erőforrás-hatékonyság, az éghajlatváltozás enyhítése és az ahhoz való alkalmazkodás, valamint a természeti csapásokkal szembeni tűrő- és megújuló-képesség érdekében; továbbá a kormányzati munka minden szintjén átfogó katasztrófa-kockázatkezelést fejlesztünk ki és vezetünk be, a Katasztrófa-kockázatok csökkentésére irányuló 2015-30 közti </a:t>
            </a:r>
            <a:r>
              <a:rPr lang="hu-HU" dirty="0" err="1"/>
              <a:t>Sendai</a:t>
            </a:r>
            <a:r>
              <a:rPr lang="hu-HU" dirty="0"/>
              <a:t> Keretmegállapodásnak megfelelően.</a:t>
            </a:r>
          </a:p>
          <a:p>
            <a:endParaRPr lang="hu-HU" dirty="0"/>
          </a:p>
          <a:p>
            <a:r>
              <a:rPr lang="hu-HU" dirty="0"/>
              <a:t>11.c Támogatjuk a legkevésbé fejlett államokat fenntartható és ellenálló, helyi anyagokat felhasználó épületek létrehozásában, ideértve az anyagi és műszaki segítség nyújtását.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1055C7-C624-4E28-A7DC-DAAC08C8F9C9}" type="slidenum">
              <a:rPr lang="hu-HU" altLang="hu-HU" smtClean="0"/>
              <a:pPr>
                <a:defRPr/>
              </a:pPr>
              <a:t>2</a:t>
            </a:fld>
            <a:endParaRPr lang="hu-HU" altLang="hu-HU"/>
          </a:p>
        </p:txBody>
      </p:sp>
    </p:spTree>
    <p:extLst>
      <p:ext uri="{BB962C8B-B14F-4D97-AF65-F5344CB8AC3E}">
        <p14:creationId xmlns="" xmlns:p14="http://schemas.microsoft.com/office/powerpoint/2010/main" val="342341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1055C7-C624-4E28-A7DC-DAAC08C8F9C9}" type="slidenum">
              <a:rPr lang="hu-HU" altLang="hu-HU" smtClean="0"/>
              <a:pPr>
                <a:defRPr/>
              </a:pPr>
              <a:t>4</a:t>
            </a:fld>
            <a:endParaRPr lang="hu-HU" altLang="hu-HU"/>
          </a:p>
        </p:txBody>
      </p:sp>
    </p:spTree>
    <p:extLst>
      <p:ext uri="{BB962C8B-B14F-4D97-AF65-F5344CB8AC3E}">
        <p14:creationId xmlns="" xmlns:p14="http://schemas.microsoft.com/office/powerpoint/2010/main" val="157523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1055C7-C624-4E28-A7DC-DAAC08C8F9C9}" type="slidenum">
              <a:rPr lang="hu-HU" altLang="hu-HU" smtClean="0"/>
              <a:pPr>
                <a:defRPr/>
              </a:pPr>
              <a:t>10</a:t>
            </a:fld>
            <a:endParaRPr lang="hu-HU" altLang="hu-HU"/>
          </a:p>
        </p:txBody>
      </p:sp>
    </p:spTree>
    <p:extLst>
      <p:ext uri="{BB962C8B-B14F-4D97-AF65-F5344CB8AC3E}">
        <p14:creationId xmlns="" xmlns:p14="http://schemas.microsoft.com/office/powerpoint/2010/main" val="26410434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1055C7-C624-4E28-A7DC-DAAC08C8F9C9}" type="slidenum">
              <a:rPr lang="hu-HU" altLang="hu-HU" smtClean="0"/>
              <a:pPr>
                <a:defRPr/>
              </a:pPr>
              <a:t>14</a:t>
            </a:fld>
            <a:endParaRPr lang="hu-HU" altLang="hu-HU"/>
          </a:p>
        </p:txBody>
      </p:sp>
    </p:spTree>
    <p:extLst>
      <p:ext uri="{BB962C8B-B14F-4D97-AF65-F5344CB8AC3E}">
        <p14:creationId xmlns="" xmlns:p14="http://schemas.microsoft.com/office/powerpoint/2010/main" val="3521051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19418F-7AAA-4C5D-806B-78E89A684DB5}" type="datetimeFigureOut">
              <a:rPr lang="hu-HU" smtClean="0"/>
              <a:pPr>
                <a:defRPr/>
              </a:pPr>
              <a:t>2021. 04. 18.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60C3F4-2A81-49D2-8EB7-3D98165785DC}" type="slidenum">
              <a:rPr lang="hu-HU" altLang="hu-HU" smtClean="0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="" xmlns:p14="http://schemas.microsoft.com/office/powerpoint/2010/main" val="793880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80C65C-440C-4BF0-A898-5C3CDA3713C7}" type="datetimeFigureOut">
              <a:rPr lang="hu-HU" smtClean="0"/>
              <a:pPr>
                <a:defRPr/>
              </a:pPr>
              <a:t>2021. 04. 18.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732CA5-4D95-496E-B8B2-CF1B9B4D6F01}" type="slidenum">
              <a:rPr lang="hu-HU" altLang="hu-HU" smtClean="0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="" xmlns:p14="http://schemas.microsoft.com/office/powerpoint/2010/main" val="4005164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54C7CA-4277-4F97-AEB9-6FA2BB1A7509}" type="datetimeFigureOut">
              <a:rPr lang="hu-HU" smtClean="0"/>
              <a:pPr>
                <a:defRPr/>
              </a:pPr>
              <a:t>2021. 04. 18.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811ED7-52D4-4D63-9C30-2D62D98D66F9}" type="slidenum">
              <a:rPr lang="hu-HU" altLang="hu-HU" smtClean="0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="" xmlns:p14="http://schemas.microsoft.com/office/powerpoint/2010/main" val="1336492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907D76-D6B0-4617-AF32-E2732726E593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50790-3944-4A68-BDC6-754E20BBB6FF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8300407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BC5E1D-79FD-4A56-80BB-8765EDA253A9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6393ED-6CDE-49AB-A9E6-B21DB8D9D42B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3666136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D4914B-6B7B-4CDF-A5B0-AECE2A174E27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6BC1B9-CF6C-4649-A46B-34EBFB14A1DC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35231386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978E3A-0794-40A5-A63A-D61384369933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3D4A1E-79C1-4E6E-9369-500BB688B8C2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21586445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10EED0-4CE0-4AA6-A3E4-8ED8E54BADC9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EC7C6D-6D65-4A52-AC43-AC4F079E2243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2002888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E50389-42EC-4DA7-AB8D-EE121A9D6EB4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1AD485-2F5B-4A2D-B82F-DC2B922779CC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16160065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26E658-F03F-4DDF-9A12-7171FDCAAFC0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89807-3040-4260-B388-6D0A12786DF9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3312710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AEDC3D-3CCE-438B-9192-0CB1E94B7418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FE9221-58A8-4B36-A47E-FD49050D1269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2904146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721FA0-9EA3-4D3A-93FD-DEBD7B357E80}" type="datetimeFigureOut">
              <a:rPr lang="hu-HU" smtClean="0"/>
              <a:pPr>
                <a:defRPr/>
              </a:pPr>
              <a:t>2021. 04. 18.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10E51D-8E8C-42B3-AB5C-FEDAB4C891E2}" type="slidenum">
              <a:rPr lang="hu-HU" altLang="hu-HU" smtClean="0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="" xmlns:p14="http://schemas.microsoft.com/office/powerpoint/2010/main" val="11619609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dirty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835254-3408-4448-AC61-0E0DB0D34B37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67916B-FAB2-45EC-B8F0-F2CE7A04A674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4171758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32DB6B-568C-4330-A2B5-12A1B4B1146A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7298B0-4E1B-4723-8F8D-A3FCEAD4ACF8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1596863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1A43B1-0F65-4286-ABBC-102CFDE31E02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EF1DD0-0A4B-4F36-BF5A-5BEDD69B6363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23286470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lIns="91425" tIns="91425" rIns="91425" bIns="91425" anchor="t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lIns="91425" tIns="91425" rIns="91425" bIns="91425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" name="Google Shape;19;p4">
            <a:extLst>
              <a:ext uri="{FF2B5EF4-FFF2-40B4-BE49-F238E27FC236}">
                <a16:creationId xmlns="" xmlns:a16="http://schemas.microsoft.com/office/drawing/2014/main" id="{A061DEBE-6878-4033-A615-0F4B3D96E0F7}"/>
              </a:ext>
            </a:extLst>
          </p:cNvPr>
          <p:cNvSpPr txBox="1">
            <a:spLocks noGrp="1"/>
          </p:cNvSpPr>
          <p:nvPr>
            <p:ph type="sldNum" idx="10"/>
          </p:nvPr>
        </p:nvSpPr>
        <p:spPr>
          <a:xfrm>
            <a:off x="11296650" y="6218238"/>
            <a:ext cx="731838" cy="523875"/>
          </a:xfrm>
        </p:spPr>
        <p:txBody>
          <a:bodyPr spcFirstLastPara="1" wrap="square" lIns="91425" tIns="91425" rIns="91425" bIns="91425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defRPr/>
            </a:pPr>
            <a:fld id="{CAB70079-1395-4E82-8994-DB186C54A7A0}" type="slidenum">
              <a:rPr lang="hu"/>
              <a:pPr>
                <a:defRPr/>
              </a:pPr>
              <a:t>‹#›</a:t>
            </a:fld>
            <a:endParaRPr lang="hu"/>
          </a:p>
        </p:txBody>
      </p:sp>
    </p:spTree>
    <p:extLst>
      <p:ext uri="{BB962C8B-B14F-4D97-AF65-F5344CB8AC3E}">
        <p14:creationId xmlns="" xmlns:p14="http://schemas.microsoft.com/office/powerpoint/2010/main" val="25048357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49968" y="642084"/>
            <a:ext cx="11092068" cy="565150"/>
          </a:xfrm>
          <a:prstGeom prst="rect">
            <a:avLst/>
          </a:prstGeom>
        </p:spPr>
        <p:txBody>
          <a:bodyPr vert="horz" lIns="137132" tIns="68567" rIns="137132" bIns="68567" rtlCol="0" anchor="ctr">
            <a:noAutofit/>
          </a:bodyPr>
          <a:lstStyle>
            <a:lvl1pPr algn="ctr">
              <a:defRPr sz="3599" b="0" baseline="0">
                <a:solidFill>
                  <a:schemeClr val="tx2"/>
                </a:solidFill>
                <a:latin typeface="Century Gothic"/>
                <a:ea typeface="Roboto Thin" pitchFamily="2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74067888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pos="3840">
          <p15:clr>
            <a:srgbClr val="FBAE40"/>
          </p15:clr>
        </p15:guide>
        <p15:guide id="2" pos="264">
          <p15:clr>
            <a:srgbClr val="FBAE40"/>
          </p15:clr>
        </p15:guide>
        <p15:guide id="3" pos="741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198A80-653C-4EF4-9AC9-9C604DFBF52A}" type="datetimeFigureOut">
              <a:rPr lang="hu-HU" smtClean="0"/>
              <a:pPr>
                <a:defRPr/>
              </a:pPr>
              <a:t>2021. 04. 18.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F82CFE-6611-4999-A4FA-F329ACB0E641}" type="slidenum">
              <a:rPr lang="hu-HU" altLang="hu-HU" smtClean="0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="" xmlns:p14="http://schemas.microsoft.com/office/powerpoint/2010/main" val="4213500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DDDC62-5D6F-4A59-BD98-DEA146B35A8A}" type="datetimeFigureOut">
              <a:rPr lang="hu-HU" smtClean="0"/>
              <a:pPr>
                <a:defRPr/>
              </a:pPr>
              <a:t>2021. 04. 18.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9225D9-5D36-4FBB-BB9B-85D56347CBE9}" type="slidenum">
              <a:rPr lang="hu-HU" altLang="hu-HU" smtClean="0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="" xmlns:p14="http://schemas.microsoft.com/office/powerpoint/2010/main" val="129023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DEB466-1504-4321-9142-2C65E83AB98A}" type="datetimeFigureOut">
              <a:rPr lang="hu-HU" smtClean="0"/>
              <a:pPr>
                <a:defRPr/>
              </a:pPr>
              <a:t>2021. 04. 18.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954219-2D6E-4D01-AF3C-8194CF3D3514}" type="slidenum">
              <a:rPr lang="hu-HU" altLang="hu-HU" smtClean="0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="" xmlns:p14="http://schemas.microsoft.com/office/powerpoint/2010/main" val="68240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B79527-3DD1-447E-B88C-4641F9C34190}" type="datetimeFigureOut">
              <a:rPr lang="hu-HU" smtClean="0"/>
              <a:pPr>
                <a:defRPr/>
              </a:pPr>
              <a:t>2021. 04. 18.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4C976-FE49-499C-A2FD-F6A2D08C3BD8}" type="slidenum">
              <a:rPr lang="hu-HU" altLang="hu-HU" smtClean="0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="" xmlns:p14="http://schemas.microsoft.com/office/powerpoint/2010/main" val="2397100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22EFAE-FAD9-408C-9193-4FE23C7FDE99}" type="datetimeFigureOut">
              <a:rPr lang="hu-HU" smtClean="0"/>
              <a:pPr>
                <a:defRPr/>
              </a:pPr>
              <a:t>2021. 04. 18.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B09D0-EBF5-43DB-BDA1-548EB9815EB1}" type="slidenum">
              <a:rPr lang="hu-HU" altLang="hu-HU" smtClean="0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="" xmlns:p14="http://schemas.microsoft.com/office/powerpoint/2010/main" val="3008145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F49EC9-71EB-4850-AE77-DB37309F1004}" type="datetimeFigureOut">
              <a:rPr lang="hu-HU" smtClean="0"/>
              <a:pPr>
                <a:defRPr/>
              </a:pPr>
              <a:t>2021. 04. 18.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ADA8E-5D5E-458C-BB8D-933788F00F54}" type="slidenum">
              <a:rPr lang="hu-HU" altLang="hu-HU" smtClean="0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="" xmlns:p14="http://schemas.microsoft.com/office/powerpoint/2010/main" val="496589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2378CC-05B5-4BEB-BE32-BE068FB9BD18}" type="datetimeFigureOut">
              <a:rPr lang="hu-HU" smtClean="0"/>
              <a:pPr>
                <a:defRPr/>
              </a:pPr>
              <a:t>2021. 04. 18.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74972-ADE9-4D85-9E77-E2E95CA42358}" type="slidenum">
              <a:rPr lang="hu-HU" altLang="hu-HU" smtClean="0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="" xmlns:p14="http://schemas.microsoft.com/office/powerpoint/2010/main" val="3400796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870B3A2-0961-47BB-8AD3-6E859EBCAF27}" type="datetimeFigureOut">
              <a:rPr lang="hu-HU" smtClean="0"/>
              <a:pPr>
                <a:defRPr/>
              </a:pPr>
              <a:t>2021. 04. 18.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3C3885A-CA3B-44ED-9630-1BA22BBA515E}" type="slidenum">
              <a:rPr lang="hu-HU" altLang="hu-HU" smtClean="0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="" xmlns:p14="http://schemas.microsoft.com/office/powerpoint/2010/main" val="89262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A48AA45-F2CC-47BE-9E28-EEE2B0E29DDD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5B494C-5304-4649-87E0-255FE8364F00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111041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sh.hu/sdg/cel_11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3" name="Rectangle 142">
            <a:extLst>
              <a:ext uri="{FF2B5EF4-FFF2-40B4-BE49-F238E27FC236}">
                <a16:creationId xmlns="" xmlns:a16="http://schemas.microsoft.com/office/drawing/2014/main" id="{6B4CB897-E47E-4B08-B7CC-FC2E497789E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74" name="Cím 1">
            <a:extLst>
              <a:ext uri="{FF2B5EF4-FFF2-40B4-BE49-F238E27FC236}">
                <a16:creationId xmlns="" xmlns:a16="http://schemas.microsoft.com/office/drawing/2014/main" id="{F0B6F343-81C0-4EB2-B832-C1B8F77FF4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34726" y="679730"/>
            <a:ext cx="4061034" cy="1448173"/>
          </a:xfr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hu-HU" sz="4000" b="1" dirty="0" smtClean="0"/>
              <a:t>FENNTARTHATÓ KISKÖZÖSSÉGEK</a:t>
            </a:r>
            <a:endParaRPr lang="en-US" altLang="hu-HU" sz="4000" b="1" kern="1200" dirty="0">
              <a:latin typeface="+mj-lt"/>
              <a:ea typeface="+mj-ea"/>
              <a:cs typeface="+mj-cs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="" xmlns:a16="http://schemas.microsoft.com/office/drawing/2014/main" id="{3AF6A671-C637-4547-85F4-51B6D188139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 rot="16200000">
            <a:off x="2218698" y="2733627"/>
            <a:ext cx="1340409" cy="5777807"/>
            <a:chOff x="329184" y="2"/>
            <a:chExt cx="524256" cy="5777807"/>
          </a:xfrm>
        </p:grpSpPr>
        <p:cxnSp>
          <p:nvCxnSpPr>
            <p:cNvPr id="146" name="Straight Connector 145">
              <a:extLst>
                <a:ext uri="{FF2B5EF4-FFF2-40B4-BE49-F238E27FC236}">
                  <a16:creationId xmlns="" xmlns:a16="http://schemas.microsoft.com/office/drawing/2014/main" id="{C575CF26-3D3C-4C5A-A2B7-00432016EF6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Rectangle 146">
              <a:extLst>
                <a:ext uri="{FF2B5EF4-FFF2-40B4-BE49-F238E27FC236}">
                  <a16:creationId xmlns="" xmlns:a16="http://schemas.microsoft.com/office/drawing/2014/main" id="{99413ED5-9ED4-4772-BCE4-2BCAE6B12E3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329184" y="2"/>
              <a:ext cx="524256" cy="566677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9" name="Rectangle 148">
            <a:extLst>
              <a:ext uri="{FF2B5EF4-FFF2-40B4-BE49-F238E27FC236}">
                <a16:creationId xmlns="" xmlns:a16="http://schemas.microsoft.com/office/drawing/2014/main" id="{04357C93-F0CB-4A1C-8F77-4E906378981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206482" y="269325"/>
            <a:ext cx="7195399" cy="617193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Kép 2">
            <a:extLst>
              <a:ext uri="{FF2B5EF4-FFF2-40B4-BE49-F238E27FC236}">
                <a16:creationId xmlns="" xmlns:a16="http://schemas.microsoft.com/office/drawing/2014/main" id="{48B2B89D-58A9-4DBA-9348-16BD33A715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800055" y="540561"/>
            <a:ext cx="6014811" cy="4139882"/>
          </a:xfrm>
          <a:prstGeom prst="rect">
            <a:avLst/>
          </a:prstGeom>
        </p:spPr>
      </p:pic>
      <p:pic>
        <p:nvPicPr>
          <p:cNvPr id="3080" name="Picture 2" descr="C:\Users\Néder Katalin\Desktop\PontVelem\FTH 2017\FTH 2017 szórólapok, logók, képek\FTH logo-2.jpg">
            <a:extLst>
              <a:ext uri="{FF2B5EF4-FFF2-40B4-BE49-F238E27FC236}">
                <a16:creationId xmlns="" xmlns:a16="http://schemas.microsoft.com/office/drawing/2014/main" id="{C1C9E157-97DB-4A97-9993-6714AEF265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76745" y="2846811"/>
            <a:ext cx="877473" cy="1462455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Kép 1">
            <a:extLst>
              <a:ext uri="{FF2B5EF4-FFF2-40B4-BE49-F238E27FC236}">
                <a16:creationId xmlns="" xmlns:a16="http://schemas.microsoft.com/office/drawing/2014/main" id="{A94385FC-00DE-48D1-8B35-A3A689FD940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41972" y="4999292"/>
            <a:ext cx="1264810" cy="1187864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="" xmlns:a16="http://schemas.microsoft.com/office/drawing/2014/main" id="{22993A29-54E9-4F04-A9AC-FF41F9E8C5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9802026" y="5060173"/>
            <a:ext cx="1237221" cy="1078344"/>
          </a:xfrm>
          <a:prstGeom prst="rect">
            <a:avLst/>
          </a:prstGeom>
        </p:spPr>
      </p:pic>
      <p:pic>
        <p:nvPicPr>
          <p:cNvPr id="1026" name="Picture 2" descr="C:\Users\Néder Katalin\Desktop\LOGÓK, FTH , ZOK grafikák\Kék bolygós logók\KBA_logo-sotetkek[2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8459" y="5161660"/>
            <a:ext cx="2461512" cy="747589"/>
          </a:xfrm>
          <a:prstGeom prst="rect">
            <a:avLst/>
          </a:prstGeom>
          <a:noFill/>
        </p:spPr>
      </p:pic>
      <p:pic>
        <p:nvPicPr>
          <p:cNvPr id="1027" name="Picture 3" descr="C:\Users\Néder Katalin\Desktop\LOGÓK, FTH , ZOK grafikák\Partner szervezetek logói\emmi_color-cmyk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7215" y="5097539"/>
            <a:ext cx="1281933" cy="875972"/>
          </a:xfrm>
          <a:prstGeom prst="rect">
            <a:avLst/>
          </a:prstGeom>
          <a:noFill/>
        </p:spPr>
      </p:pic>
      <p:pic>
        <p:nvPicPr>
          <p:cNvPr id="1028" name="Picture 4" descr="C:\Users\Néder Katalin\Desktop\LOGÓK, FTH , ZOK grafikák\FTH grafikák\pontvelem-logo-color-1_vektoro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89213" y="5076203"/>
            <a:ext cx="1463461" cy="7520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="" xmlns:a16="http://schemas.microsoft.com/office/drawing/2014/main" id="{231BF440-39FA-4087-84CC-2EEC0BBDAF2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Kép 3">
            <a:extLst>
              <a:ext uri="{FF2B5EF4-FFF2-40B4-BE49-F238E27FC236}">
                <a16:creationId xmlns="" xmlns:a16="http://schemas.microsoft.com/office/drawing/2014/main" id="{684F7A14-1886-4E28-9EC8-0181F93CBD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422" r="-2" b="23345"/>
          <a:stretch/>
        </p:blipFill>
        <p:spPr>
          <a:xfrm>
            <a:off x="4883025" y="10"/>
            <a:ext cx="7308975" cy="336498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</p:spPr>
      </p:pic>
      <p:pic>
        <p:nvPicPr>
          <p:cNvPr id="5" name="Kép 4">
            <a:extLst>
              <a:ext uri="{FF2B5EF4-FFF2-40B4-BE49-F238E27FC236}">
                <a16:creationId xmlns="" xmlns:a16="http://schemas.microsoft.com/office/drawing/2014/main" id="{C90F4AF1-99A1-4E51-9698-EBE4878B9A1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7343" r="-2" b="1270"/>
          <a:stretch/>
        </p:blipFill>
        <p:spPr>
          <a:xfrm>
            <a:off x="4883025" y="3493008"/>
            <a:ext cx="7308975" cy="336499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</p:spPr>
      </p:pic>
      <p:sp useBgFill="1">
        <p:nvSpPr>
          <p:cNvPr id="32" name="Freeform: Shape 31">
            <a:extLst>
              <a:ext uri="{FF2B5EF4-FFF2-40B4-BE49-F238E27FC236}">
                <a16:creationId xmlns="" xmlns:a16="http://schemas.microsoft.com/office/drawing/2014/main" id="{F04E4CBA-303B-48BD-8451-C2701CB0EEB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4" name="Freeform: Shape 33">
            <a:extLst>
              <a:ext uri="{FF2B5EF4-FFF2-40B4-BE49-F238E27FC236}">
                <a16:creationId xmlns="" xmlns:a16="http://schemas.microsoft.com/office/drawing/2014/main" id="{F6CA58B3-AFCC-4A40-9882-50D5080879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Cím 1">
            <a:extLst>
              <a:ext uri="{FF2B5EF4-FFF2-40B4-BE49-F238E27FC236}">
                <a16:creationId xmlns="" xmlns:a16="http://schemas.microsoft.com/office/drawing/2014/main" id="{52A4E988-4847-4212-B2ED-142FF9578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179303"/>
            <a:ext cx="4832802" cy="1243584"/>
          </a:xfrm>
        </p:spPr>
        <p:txBody>
          <a:bodyPr>
            <a:noAutofit/>
          </a:bodyPr>
          <a:lstStyle/>
          <a:p>
            <a:r>
              <a:rPr lang="hu-HU" sz="2800" b="1" dirty="0"/>
              <a:t>Megtanuljuk, hogyan termeljük meg ételünket a megváltozott éghajlat alatt is!</a:t>
            </a:r>
            <a:r>
              <a:rPr lang="hu-HU" sz="2800" dirty="0"/>
              <a:t/>
            </a:r>
            <a:br>
              <a:rPr lang="hu-HU" sz="2800" dirty="0"/>
            </a:br>
            <a:endParaRPr lang="hu-HU" sz="2800" dirty="0"/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75C56826-D4E5-42ED-8529-079651CB300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11521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38" name="Rectangle 37">
            <a:extLst>
              <a:ext uri="{FF2B5EF4-FFF2-40B4-BE49-F238E27FC236}">
                <a16:creationId xmlns="" xmlns:a16="http://schemas.microsoft.com/office/drawing/2014/main" id="{82095FCE-EF05-4443-B97A-85DEE3A5CA1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="" xmlns:a16="http://schemas.microsoft.com/office/drawing/2014/main" id="{CA00AE6B-AA30-4CF8-BA6F-339B780AD76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="" xmlns:a16="http://schemas.microsoft.com/office/drawing/2014/main" id="{EFE557C8-46DD-409E-81AF-B62EBF5D6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152145"/>
            <a:ext cx="5418172" cy="502481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hu-HU" sz="2000" b="1" i="1" dirty="0"/>
              <a:t>Háttér: </a:t>
            </a:r>
          </a:p>
          <a:p>
            <a:pPr algn="just"/>
            <a:r>
              <a:rPr lang="hu-HU" sz="2000" dirty="0"/>
              <a:t>Az évi átlaghőmérséklet egyértelműen növekvő tendenciát mutat, az évi csapadékmennyiség eloszlása pedig sokkal szélsőségesebbé válik.</a:t>
            </a:r>
          </a:p>
          <a:p>
            <a:pPr algn="just"/>
            <a:r>
              <a:rPr lang="hu-HU" sz="2000" dirty="0"/>
              <a:t>A változások kényszerűen módosítják az elmúlt </a:t>
            </a:r>
            <a:r>
              <a:rPr lang="hu-HU" sz="2000" dirty="0" smtClean="0"/>
              <a:t>évszázad </a:t>
            </a:r>
            <a:r>
              <a:rPr lang="hu-HU" sz="2000" dirty="0"/>
              <a:t>növénytermesztési </a:t>
            </a:r>
            <a:r>
              <a:rPr lang="hu-HU" sz="2000" dirty="0" smtClean="0"/>
              <a:t>gyakorlatát </a:t>
            </a:r>
            <a:r>
              <a:rPr lang="hu-HU" sz="2000" dirty="0"/>
              <a:t>is. </a:t>
            </a:r>
          </a:p>
          <a:p>
            <a:pPr marL="0" indent="0" algn="just">
              <a:buNone/>
            </a:pPr>
            <a:endParaRPr lang="hu-HU" sz="2000" dirty="0"/>
          </a:p>
          <a:p>
            <a:pPr marL="0" indent="0" algn="just">
              <a:buNone/>
            </a:pPr>
            <a:r>
              <a:rPr lang="hu-HU" sz="2000" b="1" i="1" dirty="0"/>
              <a:t>Mit </a:t>
            </a:r>
            <a:r>
              <a:rPr lang="hu-HU" sz="2000" b="1" i="1" dirty="0" smtClean="0"/>
              <a:t>tehetünk?</a:t>
            </a:r>
            <a:endParaRPr lang="hu-HU" sz="2000" b="1" i="1" dirty="0"/>
          </a:p>
          <a:p>
            <a:pPr algn="just"/>
            <a:r>
              <a:rPr lang="hu-HU" sz="2000" dirty="0"/>
              <a:t>Falusias, kisvárosias településeken, ahol az </a:t>
            </a:r>
            <a:r>
              <a:rPr lang="hu-HU" sz="2000" dirty="0" smtClean="0"/>
              <a:t>alapismeretek </a:t>
            </a:r>
            <a:r>
              <a:rPr lang="hu-HU" sz="2000" dirty="0"/>
              <a:t>legalább a lakosság egy részénél adottak: ismeretterjesztéssel egybefűzött magbörzék, </a:t>
            </a:r>
            <a:r>
              <a:rPr lang="hu-HU" sz="2000" dirty="0" smtClean="0"/>
              <a:t>programsorozatok </a:t>
            </a:r>
            <a:r>
              <a:rPr lang="hu-HU" sz="2000" dirty="0"/>
              <a:t>szervezése, kertbarát kör működtetése.</a:t>
            </a:r>
          </a:p>
          <a:p>
            <a:pPr algn="just"/>
            <a:r>
              <a:rPr lang="hu-HU" sz="2000" dirty="0"/>
              <a:t>Városias környezetben: közösségi kertek létesítése.</a:t>
            </a:r>
          </a:p>
          <a:p>
            <a:pPr algn="just"/>
            <a:r>
              <a:rPr lang="hu-HU" sz="2000" dirty="0"/>
              <a:t>Iskolakertek </a:t>
            </a:r>
            <a:r>
              <a:rPr lang="hu-HU" sz="2000" dirty="0" smtClean="0"/>
              <a:t>kialakítása.</a:t>
            </a:r>
            <a:endParaRPr lang="hu-HU" sz="2000" dirty="0"/>
          </a:p>
        </p:txBody>
      </p:sp>
    </p:spTree>
    <p:extLst>
      <p:ext uri="{BB962C8B-B14F-4D97-AF65-F5344CB8AC3E}">
        <p14:creationId xmlns="" xmlns:p14="http://schemas.microsoft.com/office/powerpoint/2010/main" val="3378866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="" xmlns:a16="http://schemas.microsoft.com/office/drawing/2014/main" id="{201CC55D-ED54-4C5C-95E6-10947BD1103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ím 1">
            <a:extLst>
              <a:ext uri="{FF2B5EF4-FFF2-40B4-BE49-F238E27FC236}">
                <a16:creationId xmlns="" xmlns:a16="http://schemas.microsoft.com/office/drawing/2014/main" id="{6FE01FAF-08F3-46C2-B714-AD932CE04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z="2500" b="1" dirty="0"/>
              <a:t>Hogyan csökkenthetjük élelmiszereink környezeti terhelését?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1DE889C7-FAD6-4397-98E2-05D5034844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F399A70F-F8CD-4992-9EF5-6CF15472E73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48F4FEDC-6D80-458C-A665-075D9B9500F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3873B707-463F-40B0-8227-E8CC6C67EB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="" xmlns:a16="http://schemas.microsoft.com/office/drawing/2014/main" id="{09EC58ED-792C-44AF-83E9-EA67F03827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9341" y="2330505"/>
            <a:ext cx="5526468" cy="436571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just">
              <a:buNone/>
            </a:pPr>
            <a:r>
              <a:rPr lang="hu-HU" sz="2000" dirty="0"/>
              <a:t>Vásárlási döntéseinkkel közvetlen befolyással vagyunk táplálékunk környezeti hatására. Ahhoz, hogy minimálisra csökkentsd vacsorád környezeti hatásait:</a:t>
            </a:r>
          </a:p>
          <a:p>
            <a:pPr algn="just"/>
            <a:r>
              <a:rPr lang="hu-HU" sz="2000" dirty="0"/>
              <a:t>Vásárolj helyit vagy válaszd a lehető legközelebbit! -&gt; helyben teremt munkahelyet</a:t>
            </a:r>
          </a:p>
          <a:p>
            <a:pPr algn="just"/>
            <a:r>
              <a:rPr lang="hu-HU" sz="2000" dirty="0"/>
              <a:t>Kerüld a felesleges vásárlást! </a:t>
            </a:r>
          </a:p>
          <a:p>
            <a:pPr algn="just"/>
            <a:r>
              <a:rPr lang="hu-HU" sz="2000" dirty="0"/>
              <a:t>Törekedj arra, hogy minél kevesebb beszerzést intézz autóval!</a:t>
            </a:r>
          </a:p>
          <a:p>
            <a:pPr algn="just"/>
            <a:r>
              <a:rPr lang="hu-HU" sz="2000" dirty="0"/>
              <a:t>A feldolgozott, kész és félkész élelmiszerek helyett friss alapanyagokból készíts és fogyassz!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C13237C8-E62C-4F0D-A318-BD6FB6C2D1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19C9EAEA-39D0-4B0E-A0EB-51E7B26740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Kép 5">
            <a:extLst>
              <a:ext uri="{FF2B5EF4-FFF2-40B4-BE49-F238E27FC236}">
                <a16:creationId xmlns="" xmlns:a16="http://schemas.microsoft.com/office/drawing/2014/main" id="{8AC157BE-97B5-42F8-B589-82B4DAC940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025" r="20118" b="1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73575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1ECAB1E8-8195-4748-BE71-FF806D86892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!!text rectangle">
            <a:extLst>
              <a:ext uri="{FF2B5EF4-FFF2-40B4-BE49-F238E27FC236}">
                <a16:creationId xmlns="" xmlns:a16="http://schemas.microsoft.com/office/drawing/2014/main" id="{57F6BDD4-E066-4008-8011-6CC31AEB455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09575" y="633619"/>
            <a:ext cx="4279383" cy="5495925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ím 1">
            <a:extLst>
              <a:ext uri="{FF2B5EF4-FFF2-40B4-BE49-F238E27FC236}">
                <a16:creationId xmlns="" xmlns:a16="http://schemas.microsoft.com/office/drawing/2014/main" id="{56584BA1-C5C4-45BE-9292-0EF396058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7" y="978619"/>
            <a:ext cx="3410712" cy="1106424"/>
          </a:xfrm>
        </p:spPr>
        <p:txBody>
          <a:bodyPr>
            <a:normAutofit/>
          </a:bodyPr>
          <a:lstStyle/>
          <a:p>
            <a:r>
              <a:rPr lang="hu-HU" sz="2800" b="1" dirty="0"/>
              <a:t>Szükséglet vagy igény?</a:t>
            </a:r>
          </a:p>
        </p:txBody>
      </p:sp>
      <p:sp>
        <p:nvSpPr>
          <p:cNvPr id="13" name="!!accent">
            <a:extLst>
              <a:ext uri="{FF2B5EF4-FFF2-40B4-BE49-F238E27FC236}">
                <a16:creationId xmlns="" xmlns:a16="http://schemas.microsoft.com/office/drawing/2014/main" id="{2711A8FB-68FC-45FC-B01E-38F809E2D43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45567" y="117043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2A865FE3-5FC9-4049-87CF-30019C46C0F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77459" y="2121408"/>
            <a:ext cx="3328416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="" xmlns:a16="http://schemas.microsoft.com/office/drawing/2014/main" id="{323F6435-AD9F-4B3B-A0A1-3F60D3DD3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7" y="2348601"/>
            <a:ext cx="3410712" cy="37809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b="1" i="1" dirty="0"/>
              <a:t>„A világ erőforrásai elegendőek, hogy kielégítsék mindenki szükségleteit, de arra már nem, hogy kielégítsék mindenki mohóságát!"</a:t>
            </a:r>
            <a:r>
              <a:rPr lang="hu-HU" i="1" dirty="0"/>
              <a:t/>
            </a:r>
            <a:br>
              <a:rPr lang="hu-HU" i="1" dirty="0"/>
            </a:br>
            <a:r>
              <a:rPr lang="hu-HU" i="1" dirty="0"/>
              <a:t>(</a:t>
            </a:r>
            <a:r>
              <a:rPr lang="hu-HU" i="1" dirty="0" err="1"/>
              <a:t>Mahatma</a:t>
            </a:r>
            <a:r>
              <a:rPr lang="hu-HU" i="1" dirty="0"/>
              <a:t> Gandhi)</a:t>
            </a:r>
            <a:endParaRPr lang="hu-HU" dirty="0"/>
          </a:p>
          <a:p>
            <a:pPr algn="just"/>
            <a:endParaRPr lang="hu-HU" sz="1700" dirty="0"/>
          </a:p>
        </p:txBody>
      </p:sp>
      <p:pic>
        <p:nvPicPr>
          <p:cNvPr id="4" name="Kép 3" descr="hands-600497_1280.jpg">
            <a:extLst>
              <a:ext uri="{FF2B5EF4-FFF2-40B4-BE49-F238E27FC236}">
                <a16:creationId xmlns="" xmlns:a16="http://schemas.microsoft.com/office/drawing/2014/main" id="{76688B24-1587-4F9C-84A8-96A412BC0A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8418" r="10716" b="-1"/>
          <a:stretch/>
        </p:blipFill>
        <p:spPr>
          <a:xfrm>
            <a:off x="5124450" y="634382"/>
            <a:ext cx="6657213" cy="54951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14860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4">
            <a:extLst>
              <a:ext uri="{FF2B5EF4-FFF2-40B4-BE49-F238E27FC236}">
                <a16:creationId xmlns="" xmlns:a16="http://schemas.microsoft.com/office/drawing/2014/main" id="{33CD251C-A887-4D2F-925B-FC097198538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="" xmlns:a16="http://schemas.microsoft.com/office/drawing/2014/main" id="{6B061CA7-A2BA-4844-95DB-67D75E258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911" y="684029"/>
            <a:ext cx="3058621" cy="1457002"/>
          </a:xfrm>
        </p:spPr>
        <p:txBody>
          <a:bodyPr anchor="b">
            <a:normAutofit/>
          </a:bodyPr>
          <a:lstStyle/>
          <a:p>
            <a:r>
              <a:rPr lang="hu-HU" sz="3400" b="1" dirty="0"/>
              <a:t>Reklámhadjárat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770AE191-D2EA-45C9-A44D-830C188F74C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472021" y="518649"/>
            <a:ext cx="1128382" cy="847206"/>
            <a:chOff x="8183879" y="1000124"/>
            <a:chExt cx="1562267" cy="1172973"/>
          </a:xfrm>
        </p:grpSpPr>
        <p:sp>
          <p:nvSpPr>
            <p:cNvPr id="28" name="Freeform 5">
              <a:extLst>
                <a:ext uri="{FF2B5EF4-FFF2-40B4-BE49-F238E27FC236}">
                  <a16:creationId xmlns="" xmlns:a16="http://schemas.microsoft.com/office/drawing/2014/main" id="{23A0E4C1-B7A6-4637-AC51-4A5AE3841FF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8183879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5">
              <a:extLst>
                <a:ext uri="{FF2B5EF4-FFF2-40B4-BE49-F238E27FC236}">
                  <a16:creationId xmlns="" xmlns:a16="http://schemas.microsoft.com/office/drawing/2014/main" id="{F4E8C039-CC58-44F3-8A7B-E0A934C1D01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 bwMode="auto">
            <a:xfrm>
              <a:off x="8983979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artalom helye 2">
            <a:extLst>
              <a:ext uri="{FF2B5EF4-FFF2-40B4-BE49-F238E27FC236}">
                <a16:creationId xmlns="" xmlns:a16="http://schemas.microsoft.com/office/drawing/2014/main" id="{ABE8D45D-0331-455D-A467-9F0576256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083" y="2502931"/>
            <a:ext cx="4107765" cy="3836419"/>
          </a:xfrm>
        </p:spPr>
        <p:txBody>
          <a:bodyPr anchor="t">
            <a:normAutofit/>
          </a:bodyPr>
          <a:lstStyle/>
          <a:p>
            <a:pPr marL="0" indent="0" algn="just">
              <a:buNone/>
            </a:pPr>
            <a:r>
              <a:rPr lang="hu-HU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Készítsetek </a:t>
            </a:r>
            <a:r>
              <a:rPr lang="hu-H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reklámplakátot</a:t>
            </a:r>
            <a:r>
              <a:rPr lang="hu-HU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amelyen a helyi vagy a közelben lévő </a:t>
            </a:r>
            <a:r>
              <a:rPr lang="hu-H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élelmiszer-áruház </a:t>
            </a:r>
            <a:r>
              <a:rPr lang="hu-HU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külföldről behozott termé</a:t>
            </a:r>
            <a:r>
              <a:rPr lang="hu-HU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kei</a:t>
            </a:r>
            <a:r>
              <a:rPr lang="hu-HU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helyett az áruházban is megvásárolható, helyi, azaz kevesebb szállítással beszerzett á</a:t>
            </a:r>
            <a:r>
              <a:rPr lang="hu-HU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rukat</a:t>
            </a:r>
            <a:r>
              <a:rPr lang="hu-HU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reklámozzátok!  </a:t>
            </a:r>
          </a:p>
        </p:txBody>
      </p:sp>
      <p:pic>
        <p:nvPicPr>
          <p:cNvPr id="9" name="Kép 8" descr="A képen íróeszköz látható&#10;&#10;Automatikusan generált leírás">
            <a:extLst>
              <a:ext uri="{FF2B5EF4-FFF2-40B4-BE49-F238E27FC236}">
                <a16:creationId xmlns="" xmlns:a16="http://schemas.microsoft.com/office/drawing/2014/main" id="{0CB02AFA-F535-43DE-8FB3-D0E7A09874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373" r="29584" b="1"/>
          <a:stretch/>
        </p:blipFill>
        <p:spPr>
          <a:xfrm>
            <a:off x="4636963" y="1"/>
            <a:ext cx="3731799" cy="3383280"/>
          </a:xfrm>
          <a:prstGeom prst="rect">
            <a:avLst/>
          </a:prstGeom>
        </p:spPr>
      </p:pic>
      <p:pic>
        <p:nvPicPr>
          <p:cNvPr id="7" name="Kép 6" descr="A képen személy, beltéri látható&#10;&#10;Automatikusan generált leírás">
            <a:extLst>
              <a:ext uri="{FF2B5EF4-FFF2-40B4-BE49-F238E27FC236}">
                <a16:creationId xmlns="" xmlns:a16="http://schemas.microsoft.com/office/drawing/2014/main" id="{124DEACF-6038-4E31-92DF-14F3D42549F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938" r="8987"/>
          <a:stretch/>
        </p:blipFill>
        <p:spPr>
          <a:xfrm>
            <a:off x="8460201" y="10"/>
            <a:ext cx="3731799" cy="3383270"/>
          </a:xfrm>
          <a:prstGeom prst="rect">
            <a:avLst/>
          </a:prstGeom>
        </p:spPr>
      </p:pic>
      <p:pic>
        <p:nvPicPr>
          <p:cNvPr id="5" name="Kép 4" descr="A képen mozdulatlan, bezárás látható&#10;&#10;Automatikusan generált leírás">
            <a:extLst>
              <a:ext uri="{FF2B5EF4-FFF2-40B4-BE49-F238E27FC236}">
                <a16:creationId xmlns="" xmlns:a16="http://schemas.microsoft.com/office/drawing/2014/main" id="{C1354536-2DE8-45EA-AB8A-DBAD8474AF4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445" r="-2" b="16447"/>
          <a:stretch/>
        </p:blipFill>
        <p:spPr>
          <a:xfrm>
            <a:off x="4639055" y="3474720"/>
            <a:ext cx="7552944" cy="33832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223522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24" name="Rectangle 70">
            <a:extLst>
              <a:ext uri="{FF2B5EF4-FFF2-40B4-BE49-F238E27FC236}">
                <a16:creationId xmlns="" xmlns:a16="http://schemas.microsoft.com/office/drawing/2014/main" id="{9095C1F4-AE7F-44E4-8693-40D3D683114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725" name="Group 72">
            <a:extLst>
              <a:ext uri="{FF2B5EF4-FFF2-40B4-BE49-F238E27FC236}">
                <a16:creationId xmlns="" xmlns:a16="http://schemas.microsoft.com/office/drawing/2014/main" id="{8734DDD3-F723-4DD3-8ABE-EC0B2AC87D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2522324" y="-15978"/>
            <a:ext cx="7147352" cy="5876916"/>
            <a:chOff x="329184" y="-99107"/>
            <a:chExt cx="524256" cy="5876916"/>
          </a:xfrm>
        </p:grpSpPr>
        <p:cxnSp>
          <p:nvCxnSpPr>
            <p:cNvPr id="74" name="Straight Connector 73">
              <a:extLst>
                <a:ext uri="{FF2B5EF4-FFF2-40B4-BE49-F238E27FC236}">
                  <a16:creationId xmlns="" xmlns:a16="http://schemas.microsoft.com/office/drawing/2014/main" id="{F7C8EA93-3210-4C62-99E9-153C275E3A8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3824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726" name="Rectangle 74">
              <a:extLst>
                <a:ext uri="{FF2B5EF4-FFF2-40B4-BE49-F238E27FC236}">
                  <a16:creationId xmlns="" xmlns:a16="http://schemas.microsoft.com/office/drawing/2014/main" id="{5EB7D2A2-F448-44D4-938C-DC84CBCB3B1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329184" y="-99107"/>
              <a:ext cx="524256" cy="563122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0727" name="Rectangle 76">
            <a:extLst>
              <a:ext uri="{FF2B5EF4-FFF2-40B4-BE49-F238E27FC236}">
                <a16:creationId xmlns="" xmlns:a16="http://schemas.microsoft.com/office/drawing/2014/main" id="{871AEA07-1E14-44B4-8E55-64EF049CD6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96464" y="1055718"/>
            <a:ext cx="10999072" cy="33583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2" name="Cím 1">
            <a:extLst>
              <a:ext uri="{FF2B5EF4-FFF2-40B4-BE49-F238E27FC236}">
                <a16:creationId xmlns="" xmlns:a16="http://schemas.microsoft.com/office/drawing/2014/main" id="{231FBAB2-BEE4-4F71-A26A-C176EA6F0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584683"/>
            <a:ext cx="9144000" cy="255182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altLang="hu-HU" sz="3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altLang="hu-HU" sz="3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hu-HU" altLang="hu-HU" sz="31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 következő </a:t>
            </a:r>
            <a:r>
              <a:rPr lang="hu-HU" altLang="hu-HU" sz="3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órán </a:t>
            </a:r>
            <a:r>
              <a:rPr lang="hu-HU" altLang="hu-HU" sz="31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 </a:t>
            </a:r>
            <a:r>
              <a:rPr lang="hu-HU" altLang="hu-HU" sz="3100" b="1" u="sng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helyi </a:t>
            </a:r>
            <a:r>
              <a:rPr lang="hu-HU" altLang="hu-HU" sz="3100" b="1" u="sng" dirty="0" smtClean="0"/>
              <a:t>gazdaságról </a:t>
            </a:r>
            <a:r>
              <a:rPr lang="hu-HU" altLang="hu-HU" sz="3100" b="1" u="sng" dirty="0"/>
              <a:t>és a fenntartható közösségekről, pl.: </a:t>
            </a:r>
            <a:r>
              <a:rPr lang="hu-HU" altLang="hu-HU" sz="3100" b="1" u="sng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iskolakertek kialakítása, </a:t>
            </a:r>
            <a:r>
              <a:rPr lang="hu-HU" altLang="hu-HU" sz="31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fogunk beszélgetni</a:t>
            </a:r>
            <a:r>
              <a:rPr lang="hu-HU" altLang="hu-HU" sz="3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 </a:t>
            </a:r>
            <a:r>
              <a:rPr lang="hu-HU" altLang="hu-HU" sz="31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hu-HU" sz="3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altLang="hu-HU" sz="3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altLang="hu-HU" sz="3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altLang="hu-HU" sz="3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altLang="hu-HU" sz="3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altLang="hu-HU" sz="3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altLang="hu-HU" sz="3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Köszönöm a figyelmet!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777A147A-9ED8-46B4-8660-1B3C2AA880B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ím 1">
            <a:extLst>
              <a:ext uri="{FF2B5EF4-FFF2-40B4-BE49-F238E27FC236}">
                <a16:creationId xmlns="" xmlns:a16="http://schemas.microsoft.com/office/drawing/2014/main" id="{5D5D3500-FC39-4F9E-A6DB-664DB59B5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hu-HU" sz="5000" dirty="0"/>
              <a:t>Fenntartható közösség 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="" xmlns:a16="http://schemas.microsoft.com/office/drawing/2014/main" id="{5D6C15A0-C087-4593-8414-2B4EC1CDC3D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="" xmlns:a16="http://schemas.microsoft.com/office/drawing/2014/main" id="{AA55A218-0377-4A95-BBF1-AB7073866F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1424" y="253218"/>
            <a:ext cx="6429329" cy="6316393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hu-HU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Az ENSZ fenntartható fejlődési céljai közül a 11. célkitűzése a</a:t>
            </a:r>
          </a:p>
          <a:p>
            <a:pPr marL="0" indent="0">
              <a:buNone/>
            </a:pPr>
            <a:endParaRPr lang="hu-HU" sz="24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hu-HU" sz="2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„városok és emberi településeket befogadóvá, biztonságossá, alkalmazkodóvá, állóképessé és fenntarthatóvá tétele.”</a:t>
            </a:r>
          </a:p>
          <a:p>
            <a:pPr marL="0" indent="0">
              <a:buNone/>
            </a:pPr>
            <a:endParaRPr lang="hu-HU" sz="2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hu-HU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Ez a  célkitűzése egy olyan településre utal, amely az ott lakók számára lehetővé teszi a biztonságos és megfizethető lakáshoz jutást, továbbá a közösségi közlekedés fejlesztését és zöld felületek kialakítását. Tehát az, ahogyan napjainkban a fenntartható város kifejezést használják – nemzetközi és helyi szinten egyaránt –, az leginkább egy élhető város jövőképét vetíti elénk. </a:t>
            </a:r>
          </a:p>
          <a:p>
            <a:pPr marL="0" indent="0" algn="just">
              <a:buNone/>
            </a:pPr>
            <a:endParaRPr lang="hu-HU" sz="2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hu-HU" sz="1200" dirty="0">
                <a:latin typeface="Calibri" panose="020F0502020204030204" pitchFamily="34" charset="0"/>
                <a:ea typeface="Times New Roman" panose="02020603050405020304" pitchFamily="18" charset="0"/>
              </a:rPr>
              <a:t>(Forrás: </a:t>
            </a:r>
            <a:r>
              <a:rPr lang="hu-HU" sz="1200" dirty="0">
                <a:latin typeface="Calibri" panose="020F0502020204030204" pitchFamily="34" charset="0"/>
                <a:ea typeface="Times New Roman" panose="02020603050405020304" pitchFamily="18" charset="0"/>
                <a:hlinkClick r:id="rId3"/>
              </a:rPr>
              <a:t>https://www.ksh.hu/sdg/cel_11.html</a:t>
            </a:r>
            <a:r>
              <a:rPr lang="hu-HU" sz="1200" dirty="0">
                <a:latin typeface="Calibri" panose="020F0502020204030204" pitchFamily="34" charset="0"/>
                <a:ea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="" xmlns:p14="http://schemas.microsoft.com/office/powerpoint/2010/main" val="139713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NSZ Fenntartható Fejlődési Célok (Sustainable Development Goals, SDGs) -  Közlemények - AJBH">
            <a:extLst>
              <a:ext uri="{FF2B5EF4-FFF2-40B4-BE49-F238E27FC236}">
                <a16:creationId xmlns="" xmlns:a16="http://schemas.microsoft.com/office/drawing/2014/main" id="{61B94E76-1E30-4078-BC70-B70FFA52C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686" y="255659"/>
            <a:ext cx="9462524" cy="5527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zövegdoboz 4">
            <a:extLst>
              <a:ext uri="{FF2B5EF4-FFF2-40B4-BE49-F238E27FC236}">
                <a16:creationId xmlns="" xmlns:a16="http://schemas.microsoft.com/office/drawing/2014/main" id="{CD34725F-A56E-48D7-BAED-CC38C4A0F095}"/>
              </a:ext>
            </a:extLst>
          </p:cNvPr>
          <p:cNvSpPr txBox="1"/>
          <p:nvPr/>
        </p:nvSpPr>
        <p:spPr>
          <a:xfrm>
            <a:off x="1434905" y="5978769"/>
            <a:ext cx="8257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Forrás: https://www.ajbh.hu/-/ensz-fenntarthato-fejlodesi-celok-sustainable-development-goal-sdg-?inheritRedirect=true</a:t>
            </a:r>
          </a:p>
        </p:txBody>
      </p:sp>
    </p:spTree>
    <p:extLst>
      <p:ext uri="{BB962C8B-B14F-4D97-AF65-F5344CB8AC3E}">
        <p14:creationId xmlns="" xmlns:p14="http://schemas.microsoft.com/office/powerpoint/2010/main" val="1145083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="" xmlns:a16="http://schemas.microsoft.com/office/drawing/2014/main" id="{FFD48BC7-DC40-47DE-87EE-9F4B6ECB9AB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Freeform: Shape 8">
            <a:extLst>
              <a:ext uri="{FF2B5EF4-FFF2-40B4-BE49-F238E27FC236}">
                <a16:creationId xmlns="" xmlns:a16="http://schemas.microsoft.com/office/drawing/2014/main" id="{E502BBC7-2C76-46F3-BC24-5985BC13DB8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Freeform: Shape 10">
            <a:extLst>
              <a:ext uri="{FF2B5EF4-FFF2-40B4-BE49-F238E27FC236}">
                <a16:creationId xmlns="" xmlns:a16="http://schemas.microsoft.com/office/drawing/2014/main" id="{C7F28D52-2A5F-4D23-81AE-7CB8B591C7A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ím 1">
            <a:extLst>
              <a:ext uri="{FF2B5EF4-FFF2-40B4-BE49-F238E27FC236}">
                <a16:creationId xmlns="" xmlns:a16="http://schemas.microsoft.com/office/drawing/2014/main" id="{7DEC383F-96C3-4C72-9031-D10D4F7810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24861"/>
            <a:ext cx="9144000" cy="2764028"/>
          </a:xfrm>
        </p:spPr>
        <p:txBody>
          <a:bodyPr anchor="ctr">
            <a:normAutofit fontScale="90000"/>
          </a:bodyPr>
          <a:lstStyle/>
          <a:p>
            <a:r>
              <a:rPr lang="hu-HU" sz="6700" dirty="0"/>
              <a:t>Mi az, amit te meg tudsz tenni, mi az, amit a családod, és mi az, amit a kisközösséged tud megtenni </a:t>
            </a:r>
            <a:r>
              <a:rPr lang="hu-HU" sz="6700" dirty="0" smtClean="0"/>
              <a:t>a következők </a:t>
            </a:r>
            <a:r>
              <a:rPr lang="hu-HU" sz="6700" dirty="0"/>
              <a:t>közül?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3629484E-3792-4B3D-89AD-7C8A1ED0E0D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8594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9">
            <a:extLst>
              <a:ext uri="{FF2B5EF4-FFF2-40B4-BE49-F238E27FC236}">
                <a16:creationId xmlns="" xmlns:a16="http://schemas.microsoft.com/office/drawing/2014/main" id="{6ECA6DCB-B7E1-40A9-9524-540C6DA40B1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ím 1">
            <a:extLst>
              <a:ext uri="{FF2B5EF4-FFF2-40B4-BE49-F238E27FC236}">
                <a16:creationId xmlns="" xmlns:a16="http://schemas.microsoft.com/office/drawing/2014/main" id="{1BF5BC5E-2331-4CC7-BE2E-E73DB4421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505734"/>
            <a:ext cx="5279408" cy="1617452"/>
          </a:xfrm>
        </p:spPr>
        <p:txBody>
          <a:bodyPr anchor="ctr">
            <a:noAutofit/>
          </a:bodyPr>
          <a:lstStyle/>
          <a:p>
            <a:pPr algn="ctr"/>
            <a:r>
              <a:rPr lang="hu-HU" sz="2800" b="1" dirty="0"/>
              <a:t>Csökkentjük épületeink energiafogyasztását! Megújuló energiát </a:t>
            </a:r>
            <a:r>
              <a:rPr lang="hu-HU" sz="2800" b="1" dirty="0" smtClean="0"/>
              <a:t>használunk.</a:t>
            </a:r>
            <a:r>
              <a:rPr lang="en-GB" sz="2800" dirty="0"/>
              <a:t/>
            </a:r>
            <a:br>
              <a:rPr lang="en-GB" sz="2800" dirty="0"/>
            </a:br>
            <a:endParaRPr lang="hu-HU" sz="2800" dirty="0"/>
          </a:p>
        </p:txBody>
      </p:sp>
      <p:grpSp>
        <p:nvGrpSpPr>
          <p:cNvPr id="19" name="Group 11">
            <a:extLst>
              <a:ext uri="{FF2B5EF4-FFF2-40B4-BE49-F238E27FC236}">
                <a16:creationId xmlns="" xmlns:a16="http://schemas.microsoft.com/office/drawing/2014/main" id="{1DE889C7-FAD6-4397-98E2-05D5034844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F399A70F-F8CD-4992-9EF5-6CF15472E73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13">
              <a:extLst>
                <a:ext uri="{FF2B5EF4-FFF2-40B4-BE49-F238E27FC236}">
                  <a16:creationId xmlns="" xmlns:a16="http://schemas.microsoft.com/office/drawing/2014/main" id="{48F4FEDC-6D80-458C-A665-075D9B9500F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3873B707-463F-40B0-8227-E8CC6C67EB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665085" y="2123821"/>
            <a:ext cx="4975066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="" xmlns:a16="http://schemas.microsoft.com/office/drawing/2014/main" id="{0A9958E3-7BD4-41B4-887E-0762F5307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100" y="1756945"/>
            <a:ext cx="6312404" cy="4981480"/>
          </a:xfrm>
        </p:spPr>
        <p:txBody>
          <a:bodyPr anchor="ctr">
            <a:normAutofit fontScale="92500" lnSpcReduction="20000"/>
          </a:bodyPr>
          <a:lstStyle/>
          <a:p>
            <a:pPr marL="0" indent="0" algn="just">
              <a:buNone/>
            </a:pPr>
            <a:endParaRPr lang="hu-HU" sz="1100" dirty="0"/>
          </a:p>
          <a:p>
            <a:pPr marL="0" indent="0" algn="just">
              <a:buNone/>
            </a:pPr>
            <a:endParaRPr lang="hu-HU" sz="2000" b="1" i="1" dirty="0"/>
          </a:p>
          <a:p>
            <a:pPr marL="0" indent="0" algn="just">
              <a:buNone/>
            </a:pPr>
            <a:r>
              <a:rPr lang="hu-HU" sz="2000" b="1" i="1" dirty="0"/>
              <a:t>Háttér</a:t>
            </a:r>
            <a:r>
              <a:rPr lang="hu-HU" sz="2000" i="1" dirty="0"/>
              <a:t>:</a:t>
            </a:r>
            <a:r>
              <a:rPr lang="hu-HU" sz="2000" dirty="0"/>
              <a:t> </a:t>
            </a:r>
          </a:p>
          <a:p>
            <a:pPr algn="just"/>
            <a:r>
              <a:rPr lang="hu-HU" sz="2000" dirty="0"/>
              <a:t>Az ország üvegházhatású </a:t>
            </a:r>
            <a:r>
              <a:rPr lang="hu-HU" sz="2000" dirty="0" smtClean="0"/>
              <a:t>gázkibocsátásának </a:t>
            </a:r>
            <a:r>
              <a:rPr lang="hu-HU" sz="2000" dirty="0"/>
              <a:t>kb. 60%-a írható az épületfűtés és -hűtés rovására. </a:t>
            </a:r>
          </a:p>
          <a:p>
            <a:pPr algn="just"/>
            <a:r>
              <a:rPr lang="hu-HU" sz="2000" dirty="0"/>
              <a:t>A hazai épületek jelentős részének műszaki, hőtechnikai állapota elavult, rossz állapotban van.</a:t>
            </a:r>
          </a:p>
          <a:p>
            <a:pPr algn="just"/>
            <a:r>
              <a:rPr lang="hu-HU" sz="2000" dirty="0" smtClean="0"/>
              <a:t>Az épületek </a:t>
            </a:r>
            <a:r>
              <a:rPr lang="hu-HU" sz="2000" dirty="0"/>
              <a:t>energetikai korszerűsítése az egyik leghatékonyabb eszköze az üvegházhatású gázok kibocsátásának mérséklésére.</a:t>
            </a:r>
          </a:p>
          <a:p>
            <a:pPr marL="0" indent="0" algn="just">
              <a:buNone/>
            </a:pPr>
            <a:endParaRPr lang="hu-HU" sz="2000" b="1" i="1" dirty="0"/>
          </a:p>
          <a:p>
            <a:pPr marL="0" indent="0" algn="just">
              <a:buNone/>
            </a:pPr>
            <a:r>
              <a:rPr lang="hu-HU" sz="2000" b="1" i="1" dirty="0"/>
              <a:t>Mit </a:t>
            </a:r>
            <a:r>
              <a:rPr lang="hu-HU" sz="2000" b="1" i="1" dirty="0" smtClean="0"/>
              <a:t>tehetünk?</a:t>
            </a:r>
            <a:endParaRPr lang="hu-HU" sz="2000" b="1" i="1" dirty="0"/>
          </a:p>
          <a:p>
            <a:r>
              <a:rPr lang="hu-HU" sz="2000" dirty="0" smtClean="0"/>
              <a:t>Javítjuk az épületek </a:t>
            </a:r>
            <a:r>
              <a:rPr lang="hu-HU" sz="2000" dirty="0" err="1" smtClean="0"/>
              <a:t>hőtechnikai</a:t>
            </a:r>
            <a:r>
              <a:rPr lang="hu-HU" sz="2000" dirty="0"/>
              <a:t> </a:t>
            </a:r>
            <a:r>
              <a:rPr lang="hu-HU" sz="2000" dirty="0" smtClean="0"/>
              <a:t>adottságait. (nyílászárócsere</a:t>
            </a:r>
            <a:r>
              <a:rPr lang="hu-HU" sz="2000" dirty="0"/>
              <a:t>, hőszigetelés</a:t>
            </a:r>
            <a:r>
              <a:rPr lang="hu-HU" sz="2000" dirty="0" smtClean="0"/>
              <a:t>)</a:t>
            </a:r>
            <a:endParaRPr lang="hu-HU" sz="2000" dirty="0"/>
          </a:p>
          <a:p>
            <a:pPr algn="just"/>
            <a:r>
              <a:rPr lang="hu-HU" sz="2000" dirty="0" smtClean="0"/>
              <a:t>Korszerűsítjük az </a:t>
            </a:r>
            <a:r>
              <a:rPr lang="hu-HU" sz="2000" dirty="0"/>
              <a:t>épületgépészeti </a:t>
            </a:r>
            <a:r>
              <a:rPr lang="hu-HU" sz="2000" dirty="0" smtClean="0"/>
              <a:t>berendezéseket.</a:t>
            </a:r>
            <a:endParaRPr lang="hu-HU" sz="2000" dirty="0"/>
          </a:p>
          <a:p>
            <a:pPr algn="just"/>
            <a:r>
              <a:rPr lang="hu-HU" sz="2000" dirty="0" smtClean="0"/>
              <a:t>A közvilágítást </a:t>
            </a:r>
            <a:r>
              <a:rPr lang="hu-HU" sz="2000" dirty="0" err="1" smtClean="0"/>
              <a:t>energiahatékonnyá</a:t>
            </a:r>
            <a:r>
              <a:rPr lang="hu-HU" sz="2000" dirty="0" smtClean="0"/>
              <a:t> tesszük! </a:t>
            </a:r>
            <a:endParaRPr lang="hu-HU" sz="2000" dirty="0"/>
          </a:p>
          <a:p>
            <a:pPr algn="just"/>
            <a:r>
              <a:rPr lang="hu-HU" sz="2000" dirty="0" smtClean="0"/>
              <a:t>Megújuló energia-felhasználásra törekszünk.</a:t>
            </a:r>
            <a:endParaRPr lang="hu-HU" sz="2000" dirty="0"/>
          </a:p>
          <a:p>
            <a:pPr algn="just"/>
            <a:endParaRPr lang="hu-HU" sz="1100" dirty="0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C13237C8-E62C-4F0D-A318-BD6FB6C2D1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19C9EAEA-39D0-4B0E-A0EB-51E7B26740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849687" y="357447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Kép 4" descr="A képen égbolt, kültéri, kék, napelem látható&#10;&#10;Automatikusan generált leírás">
            <a:extLst>
              <a:ext uri="{FF2B5EF4-FFF2-40B4-BE49-F238E27FC236}">
                <a16:creationId xmlns="" xmlns:a16="http://schemas.microsoft.com/office/drawing/2014/main" id="{43261D31-7C8D-4614-ADA7-A05472BC64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706" r="2" b="2"/>
          <a:stretch/>
        </p:blipFill>
        <p:spPr>
          <a:xfrm>
            <a:off x="7083423" y="581892"/>
            <a:ext cx="4397433" cy="2518756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8CB5D2D7-DF65-4E86-BFBA-FFB9B5ACEB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849687" y="3505479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Kép 3" descr="A képen épület látható&#10;&#10;Automatikusan generált leírás">
            <a:extLst>
              <a:ext uri="{FF2B5EF4-FFF2-40B4-BE49-F238E27FC236}">
                <a16:creationId xmlns="" xmlns:a16="http://schemas.microsoft.com/office/drawing/2014/main" id="{4BB46666-AD24-473F-9B18-808807F684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23" r="1" b="17008"/>
          <a:stretch/>
        </p:blipFill>
        <p:spPr>
          <a:xfrm>
            <a:off x="7083423" y="3707894"/>
            <a:ext cx="4395569" cy="25187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56746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8">
            <a:extLst>
              <a:ext uri="{FF2B5EF4-FFF2-40B4-BE49-F238E27FC236}">
                <a16:creationId xmlns="" xmlns:a16="http://schemas.microsoft.com/office/drawing/2014/main" id="{117AB3D3-3C9C-4DED-809A-78734805B89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ím 1">
            <a:extLst>
              <a:ext uri="{FF2B5EF4-FFF2-40B4-BE49-F238E27FC236}">
                <a16:creationId xmlns="" xmlns:a16="http://schemas.microsoft.com/office/drawing/2014/main" id="{1B2E1FCD-F095-48E9-940F-CB687B230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pPr algn="just"/>
            <a:r>
              <a:rPr lang="hu-HU" sz="2800" b="1" dirty="0"/>
              <a:t>Letesszük az autót, helyette kerékpározunk és gyalogosan közlekedünk!</a:t>
            </a:r>
            <a:r>
              <a:rPr lang="hu-HU" sz="2800" dirty="0"/>
              <a:t/>
            </a:r>
            <a:br>
              <a:rPr lang="hu-HU" sz="2800" dirty="0"/>
            </a:br>
            <a:endParaRPr lang="hu-HU" sz="2800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3A9A4357-BD1D-4622-A4FE-766E6AB8DE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E659831F-0D9A-4C63-9EBB-8435B85A440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="" xmlns:a16="http://schemas.microsoft.com/office/drawing/2014/main" id="{4C8BE1B1-C07D-44C9-BB32-166CC30A8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282" y="2217107"/>
            <a:ext cx="5737250" cy="4021852"/>
          </a:xfrm>
        </p:spPr>
        <p:txBody>
          <a:bodyPr anchor="ctr">
            <a:noAutofit/>
          </a:bodyPr>
          <a:lstStyle/>
          <a:p>
            <a:pPr marL="0" indent="0" algn="just">
              <a:buNone/>
            </a:pPr>
            <a:r>
              <a:rPr lang="hu-HU" sz="1800" b="1" i="1" dirty="0"/>
              <a:t>Háttér:</a:t>
            </a:r>
            <a:r>
              <a:rPr lang="hu-HU" sz="1800" dirty="0"/>
              <a:t> </a:t>
            </a:r>
          </a:p>
          <a:p>
            <a:pPr algn="just"/>
            <a:r>
              <a:rPr lang="hu-HU" sz="1800" dirty="0"/>
              <a:t>Az üvegházhatású gázok (ÜHG) kibocsátását tekintve, a közlekedési szektor Magyarországon a világátlagnál nagyobb arányban, 18</a:t>
            </a:r>
            <a:r>
              <a:rPr lang="hu-HU" sz="1800" dirty="0" smtClean="0"/>
              <a:t>%-ban </a:t>
            </a:r>
            <a:r>
              <a:rPr lang="hu-HU" sz="1800" dirty="0"/>
              <a:t>vesz részt.</a:t>
            </a:r>
          </a:p>
          <a:p>
            <a:pPr algn="just"/>
            <a:r>
              <a:rPr lang="hu-HU" sz="1800" dirty="0"/>
              <a:t>A közlekedés az egyetlen olyan nagy üvegházhatású </a:t>
            </a:r>
            <a:r>
              <a:rPr lang="hu-HU" sz="1800" dirty="0" smtClean="0"/>
              <a:t>gázkibocsátó </a:t>
            </a:r>
            <a:r>
              <a:rPr lang="hu-HU" sz="1800" dirty="0"/>
              <a:t>ágazat, amelynek kibocsátása drasztikusan </a:t>
            </a:r>
            <a:r>
              <a:rPr lang="hu-HU" sz="1800" dirty="0" smtClean="0"/>
              <a:t>emelkedett 1990 </a:t>
            </a:r>
            <a:r>
              <a:rPr lang="hu-HU" sz="1800" dirty="0"/>
              <a:t>óta (Magyarországon 53%-kal).</a:t>
            </a:r>
          </a:p>
          <a:p>
            <a:pPr marL="0" indent="0" algn="just">
              <a:buNone/>
            </a:pPr>
            <a:r>
              <a:rPr lang="hu-HU" sz="1800" b="1" i="1" dirty="0"/>
              <a:t>Mit </a:t>
            </a:r>
            <a:r>
              <a:rPr lang="hu-HU" sz="1800" b="1" i="1" dirty="0" smtClean="0"/>
              <a:t>tehetünk?</a:t>
            </a:r>
            <a:endParaRPr lang="hu-HU" sz="1800" b="1" i="1" dirty="0"/>
          </a:p>
          <a:p>
            <a:pPr lvl="0" algn="just"/>
            <a:r>
              <a:rPr lang="hu-HU" sz="1800" dirty="0" smtClean="0"/>
              <a:t>kerékpárutak </a:t>
            </a:r>
            <a:r>
              <a:rPr lang="hu-HU" sz="1800" dirty="0" smtClean="0"/>
              <a:t>létesítése</a:t>
            </a:r>
            <a:r>
              <a:rPr lang="hu-HU" sz="1800" dirty="0" smtClean="0"/>
              <a:t>;</a:t>
            </a:r>
            <a:endParaRPr lang="hu-HU" sz="1800" dirty="0"/>
          </a:p>
          <a:p>
            <a:pPr lvl="0" algn="just"/>
            <a:r>
              <a:rPr lang="hu-HU" sz="1800" dirty="0"/>
              <a:t>forgalomcsillapítás;</a:t>
            </a:r>
          </a:p>
          <a:p>
            <a:pPr lvl="0" algn="just"/>
            <a:r>
              <a:rPr lang="hu-HU" sz="1800" dirty="0"/>
              <a:t>kerékpáros programok;</a:t>
            </a:r>
          </a:p>
          <a:p>
            <a:pPr lvl="0" algn="just"/>
            <a:r>
              <a:rPr lang="hu-HU" sz="1800" dirty="0"/>
              <a:t>természetjáró közösségi </a:t>
            </a:r>
            <a:r>
              <a:rPr lang="hu-HU" sz="1800" dirty="0" smtClean="0"/>
              <a:t>programok</a:t>
            </a:r>
            <a:endParaRPr lang="hu-HU" sz="1800" dirty="0"/>
          </a:p>
        </p:txBody>
      </p:sp>
      <p:pic>
        <p:nvPicPr>
          <p:cNvPr id="4" name="Kép 3">
            <a:extLst>
              <a:ext uri="{FF2B5EF4-FFF2-40B4-BE49-F238E27FC236}">
                <a16:creationId xmlns="" xmlns:a16="http://schemas.microsoft.com/office/drawing/2014/main" id="{F53CB75C-6107-4BF9-8092-D06E5144A26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62" r="5973"/>
          <a:stretch/>
        </p:blipFill>
        <p:spPr>
          <a:xfrm>
            <a:off x="5911532" y="2484255"/>
            <a:ext cx="5150277" cy="371424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E6995CE5-F890-4ABA-82A2-26507CE8D2A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27005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FF81F8D5-515A-45DC-B296-30AB11F2C19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90464369-70FA-42AF-948F-80664CA7BFE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2146816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="" xmlns:a16="http://schemas.microsoft.com/office/drawing/2014/main" id="{20D9F793-0B95-4AC7-A2A6-372946DE5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646" y="349664"/>
            <a:ext cx="5845571" cy="1638377"/>
          </a:xfrm>
        </p:spPr>
        <p:txBody>
          <a:bodyPr anchor="b">
            <a:normAutofit/>
          </a:bodyPr>
          <a:lstStyle/>
          <a:p>
            <a:r>
              <a:rPr lang="hu-HU" sz="2600" b="1" dirty="0"/>
              <a:t>Óvjuk, gondozzuk természeti környezetünket, bővítjük településeink zöldfelületét!</a:t>
            </a:r>
            <a:r>
              <a:rPr lang="hu-HU" sz="2600" dirty="0"/>
              <a:t/>
            </a:r>
            <a:br>
              <a:rPr lang="hu-HU" sz="2600" dirty="0"/>
            </a:br>
            <a:endParaRPr lang="hu-HU" sz="2600" dirty="0"/>
          </a:p>
        </p:txBody>
      </p:sp>
      <p:sp>
        <p:nvSpPr>
          <p:cNvPr id="3" name="Tartalom helye 2">
            <a:extLst>
              <a:ext uri="{FF2B5EF4-FFF2-40B4-BE49-F238E27FC236}">
                <a16:creationId xmlns="" xmlns:a16="http://schemas.microsoft.com/office/drawing/2014/main" id="{8B3AFC64-D32C-42E9-B16F-ADDE472331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496" y="2146816"/>
            <a:ext cx="7056456" cy="3799139"/>
          </a:xfrm>
        </p:spPr>
        <p:txBody>
          <a:bodyPr anchor="ctr">
            <a:noAutofit/>
          </a:bodyPr>
          <a:lstStyle/>
          <a:p>
            <a:pPr marL="0" indent="0" algn="just">
              <a:buNone/>
            </a:pPr>
            <a:r>
              <a:rPr lang="hu-HU" sz="1800" b="1" i="1" dirty="0"/>
              <a:t>Háttér:</a:t>
            </a:r>
            <a:r>
              <a:rPr lang="hu-HU" sz="1800" dirty="0"/>
              <a:t> </a:t>
            </a:r>
          </a:p>
          <a:p>
            <a:pPr algn="just"/>
            <a:r>
              <a:rPr lang="hu-HU" sz="1800" dirty="0" smtClean="0"/>
              <a:t>A nagyobb </a:t>
            </a:r>
            <a:r>
              <a:rPr lang="hu-HU" sz="1800" dirty="0"/>
              <a:t>városokban mért évi átlagos középhőmérséklet hazai viszonyok között akár 5-6 </a:t>
            </a:r>
            <a:r>
              <a:rPr lang="hu-HU" sz="1800" baseline="30000" dirty="0"/>
              <a:t>◦</a:t>
            </a:r>
            <a:r>
              <a:rPr lang="hu-HU" sz="1800" dirty="0" err="1" smtClean="0"/>
              <a:t>C-kal</a:t>
            </a:r>
            <a:r>
              <a:rPr lang="hu-HU" sz="1800" dirty="0" smtClean="0"/>
              <a:t> </a:t>
            </a:r>
            <a:r>
              <a:rPr lang="hu-HU" sz="1800" dirty="0"/>
              <a:t>is meghaladhatja a környező térségben mért értéket.</a:t>
            </a:r>
          </a:p>
          <a:p>
            <a:pPr algn="just"/>
            <a:r>
              <a:rPr lang="hu-HU" sz="1800" dirty="0"/>
              <a:t>A városokban szárazabb a levegő, több a szmog; a szélviszonyok megváltoznak.</a:t>
            </a:r>
          </a:p>
          <a:p>
            <a:pPr marL="0" indent="0" algn="just">
              <a:buNone/>
            </a:pPr>
            <a:r>
              <a:rPr lang="hu-HU" sz="1800" b="1" i="1" dirty="0"/>
              <a:t>Mit </a:t>
            </a:r>
            <a:r>
              <a:rPr lang="hu-HU" sz="1800" b="1" i="1" dirty="0" smtClean="0"/>
              <a:t>tehetünk?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hu-HU" sz="1800" dirty="0" smtClean="0"/>
              <a:t>helyi jelentőségű védett területek kijelölése;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hu-HU" sz="1800" dirty="0" smtClean="0"/>
              <a:t>faültetés</a:t>
            </a:r>
            <a:r>
              <a:rPr lang="hu-HU" sz="1800" dirty="0"/>
              <a:t>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hu-HU" sz="1800" dirty="0"/>
              <a:t>zöldfelületek </a:t>
            </a:r>
            <a:r>
              <a:rPr lang="hu-HU" sz="1800" dirty="0" smtClean="0"/>
              <a:t>gondozása</a:t>
            </a:r>
            <a:endParaRPr lang="hu-HU" sz="1800" dirty="0"/>
          </a:p>
          <a:p>
            <a:pPr marL="0" indent="0" algn="just">
              <a:buNone/>
            </a:pPr>
            <a:r>
              <a:rPr lang="hu-HU" sz="1800" dirty="0"/>
              <a:t>Cél: minél nagyobb kiterjedésű zöld-, és vízfelületek kialakítása. Parkok, játszóterek, fasorok, zöld balkonok, tetőkertek létesítése.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A6604B49-AD5C-4590-B051-06C8222ECD9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6200000" flipH="1">
            <a:off x="5669568" y="277912"/>
            <a:ext cx="524256" cy="118633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CC552A98-EF7D-4D42-AB69-066B786AB55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7215447" y="399675"/>
            <a:ext cx="4647368" cy="58099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Kép 3">
            <a:extLst>
              <a:ext uri="{FF2B5EF4-FFF2-40B4-BE49-F238E27FC236}">
                <a16:creationId xmlns="" xmlns:a16="http://schemas.microsoft.com/office/drawing/2014/main" id="{D03D0A09-1A8D-4679-8501-8F05A0887F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870" r="23793" b="2"/>
          <a:stretch/>
        </p:blipFill>
        <p:spPr>
          <a:xfrm>
            <a:off x="7421373" y="627954"/>
            <a:ext cx="4235516" cy="5353373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A648176E-454C-437C-B0FC-9B82FCF32B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11774185" y="6131892"/>
            <a:ext cx="524256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18037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B0B8DCBA-FEED-46EF-A140-35B904015B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AE1C45F0-260A-458C-96ED-C1F6D215121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4" y="1062849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A6604B49-AD5C-4590-B051-06C8222ECD9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743ECCAF-29C5-4537-947C-7EA1292463D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ED49787B-8DE6-4467-AD0A-8DECC6E0C2D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D5B0017B-2ECA-49AF-B397-DC140825DF8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40080" y="656150"/>
            <a:ext cx="5590787" cy="1431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="" xmlns:a16="http://schemas.microsoft.com/office/drawing/2014/main" id="{A235E443-A3C7-458D-89C1-9614F0A9C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73940"/>
            <a:ext cx="4928291" cy="1035781"/>
          </a:xfrm>
        </p:spPr>
        <p:txBody>
          <a:bodyPr anchor="ctr">
            <a:noAutofit/>
          </a:bodyPr>
          <a:lstStyle/>
          <a:p>
            <a:pPr algn="ctr"/>
            <a:r>
              <a:rPr lang="hu-HU" sz="2800" b="1" dirty="0"/>
              <a:t>Időben felkészülünk a szélsőséges időjárási helyzetekre!</a:t>
            </a:r>
            <a:r>
              <a:rPr lang="hu-HU" sz="2800" dirty="0"/>
              <a:t/>
            </a:r>
            <a:br>
              <a:rPr lang="hu-HU" sz="2800" dirty="0"/>
            </a:br>
            <a:endParaRPr lang="hu-HU" sz="2800" dirty="0"/>
          </a:p>
        </p:txBody>
      </p:sp>
      <p:sp>
        <p:nvSpPr>
          <p:cNvPr id="3" name="Tartalom helye 2">
            <a:extLst>
              <a:ext uri="{FF2B5EF4-FFF2-40B4-BE49-F238E27FC236}">
                <a16:creationId xmlns="" xmlns:a16="http://schemas.microsoft.com/office/drawing/2014/main" id="{FF5E4A58-6CCB-4BD0-A1AE-B97409A1FA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837" y="2524721"/>
            <a:ext cx="6259572" cy="3677123"/>
          </a:xfrm>
        </p:spPr>
        <p:txBody>
          <a:bodyPr anchor="ctr">
            <a:noAutofit/>
          </a:bodyPr>
          <a:lstStyle/>
          <a:p>
            <a:pPr marL="0" indent="0" algn="just">
              <a:buNone/>
            </a:pPr>
            <a:r>
              <a:rPr lang="hu-HU" sz="2000" b="1" i="1" dirty="0"/>
              <a:t>Háttér:</a:t>
            </a:r>
            <a:r>
              <a:rPr lang="hu-HU" sz="2000" dirty="0"/>
              <a:t> </a:t>
            </a:r>
          </a:p>
          <a:p>
            <a:pPr algn="just"/>
            <a:r>
              <a:rPr lang="hu-HU" sz="2000" dirty="0"/>
              <a:t>1961-1990 közötti években átlagosan mindössze 3,4 nap minősült ún. hőhullámos napnak, addig az évszázad végére ez az érték 18-23 db közé </a:t>
            </a:r>
            <a:r>
              <a:rPr lang="hu-HU" sz="2000" dirty="0" smtClean="0"/>
              <a:t>emelkedett átlagosan</a:t>
            </a:r>
            <a:r>
              <a:rPr lang="hu-HU" sz="2000" dirty="0"/>
              <a:t>.</a:t>
            </a:r>
            <a:r>
              <a:rPr lang="hu-HU" sz="2000" dirty="0" smtClean="0"/>
              <a:t> </a:t>
            </a:r>
            <a:endParaRPr lang="hu-HU" sz="2000" dirty="0"/>
          </a:p>
          <a:p>
            <a:pPr algn="just"/>
            <a:r>
              <a:rPr lang="hu-HU" sz="2000" dirty="0" smtClean="0"/>
              <a:t>A szélsőséges </a:t>
            </a:r>
            <a:r>
              <a:rPr lang="hu-HU" sz="2000" dirty="0"/>
              <a:t>vízgazdálkodási helyzetek (aszály, belvíz), viharok, özönvízszerű esőzések, villámárvizek gyakorisága szintén nőni fog az előrejelzések szerint. </a:t>
            </a:r>
          </a:p>
          <a:p>
            <a:pPr marL="0" indent="0" algn="just">
              <a:buNone/>
            </a:pPr>
            <a:r>
              <a:rPr lang="hu-HU" sz="2000" b="1" i="1" dirty="0"/>
              <a:t>Mit </a:t>
            </a:r>
            <a:r>
              <a:rPr lang="hu-HU" sz="2000" b="1" i="1" dirty="0" smtClean="0"/>
              <a:t>tehetünk</a:t>
            </a:r>
            <a:r>
              <a:rPr lang="hu-HU" sz="2000" b="1" i="1" dirty="0"/>
              <a:t>?</a:t>
            </a:r>
          </a:p>
          <a:p>
            <a:pPr lvl="0" algn="just"/>
            <a:r>
              <a:rPr lang="hu-HU" sz="2000" dirty="0"/>
              <a:t>hőség és klímariadó </a:t>
            </a:r>
            <a:r>
              <a:rPr lang="hu-HU" sz="2000" dirty="0" smtClean="0"/>
              <a:t>terv készítése;</a:t>
            </a:r>
            <a:endParaRPr lang="hu-HU" sz="2000" dirty="0"/>
          </a:p>
          <a:p>
            <a:pPr lvl="0" algn="just"/>
            <a:r>
              <a:rPr lang="hu-HU" sz="2000" dirty="0"/>
              <a:t>párakapu, </a:t>
            </a:r>
            <a:r>
              <a:rPr lang="hu-HU" sz="2000" dirty="0" smtClean="0"/>
              <a:t>vízosztás</a:t>
            </a:r>
            <a:endParaRPr lang="hu-HU" sz="2000" dirty="0"/>
          </a:p>
        </p:txBody>
      </p:sp>
      <p:pic>
        <p:nvPicPr>
          <p:cNvPr id="4" name="Kép 3">
            <a:extLst>
              <a:ext uri="{FF2B5EF4-FFF2-40B4-BE49-F238E27FC236}">
                <a16:creationId xmlns="" xmlns:a16="http://schemas.microsoft.com/office/drawing/2014/main" id="{A0C4DE17-80B5-41F1-B1EC-D6D40B5A97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261" r="25461"/>
          <a:stretch/>
        </p:blipFill>
        <p:spPr>
          <a:xfrm>
            <a:off x="6788383" y="613147"/>
            <a:ext cx="4565417" cy="5593443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6CF1BAF6-AD41-4082-B212-8A1F9A2E877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 flipH="1">
            <a:off x="838200" y="6492240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991113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>
            <a:extLst>
              <a:ext uri="{FF2B5EF4-FFF2-40B4-BE49-F238E27FC236}">
                <a16:creationId xmlns="" xmlns:a16="http://schemas.microsoft.com/office/drawing/2014/main" id="{4DE34FCC-2394-4D3F-9535-5763E418B1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0675" r="7323"/>
          <a:stretch/>
        </p:blipFill>
        <p:spPr>
          <a:xfrm>
            <a:off x="5797543" y="10"/>
            <a:ext cx="6394152" cy="68579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54DDEBDD-D8BD-41A6-8A0D-B00E3768B0F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Cím 1">
            <a:extLst>
              <a:ext uri="{FF2B5EF4-FFF2-40B4-BE49-F238E27FC236}">
                <a16:creationId xmlns="" xmlns:a16="http://schemas.microsoft.com/office/drawing/2014/main" id="{BE2D66D1-CA7A-44B0-B61C-F06C1DF9B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587" y="432730"/>
            <a:ext cx="4803636" cy="1311664"/>
          </a:xfrm>
        </p:spPr>
        <p:txBody>
          <a:bodyPr>
            <a:noAutofit/>
          </a:bodyPr>
          <a:lstStyle/>
          <a:p>
            <a:r>
              <a:rPr lang="hu-HU" sz="2800" b="1" dirty="0">
                <a:solidFill>
                  <a:srgbClr val="000000"/>
                </a:solidFill>
              </a:rPr>
              <a:t>Fejlesztjük a helyi gazdaságot, hogy csökkenjenek a szállítási távolságok!</a:t>
            </a:r>
            <a:r>
              <a:rPr lang="hu-HU" sz="2800" dirty="0">
                <a:solidFill>
                  <a:srgbClr val="000000"/>
                </a:solidFill>
              </a:rPr>
              <a:t/>
            </a:r>
            <a:br>
              <a:rPr lang="hu-HU" sz="2800" dirty="0">
                <a:solidFill>
                  <a:srgbClr val="000000"/>
                </a:solidFill>
              </a:rPr>
            </a:br>
            <a:endParaRPr lang="hu-HU" sz="2800" dirty="0">
              <a:solidFill>
                <a:srgbClr val="000000"/>
              </a:solidFill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="" xmlns:a16="http://schemas.microsoft.com/office/drawing/2014/main" id="{28BD6CA7-B883-41F7-B589-FE965EC1C9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812" y="1744394"/>
            <a:ext cx="5927187" cy="4937760"/>
          </a:xfrm>
        </p:spPr>
        <p:txBody>
          <a:bodyPr anchor="ctr">
            <a:noAutofit/>
          </a:bodyPr>
          <a:lstStyle/>
          <a:p>
            <a:pPr marL="0" indent="0" algn="just">
              <a:buNone/>
            </a:pPr>
            <a:r>
              <a:rPr lang="hu-HU" sz="2000" b="1" i="1" dirty="0">
                <a:solidFill>
                  <a:srgbClr val="000000"/>
                </a:solidFill>
              </a:rPr>
              <a:t>Háttér</a:t>
            </a:r>
            <a:r>
              <a:rPr lang="hu-HU" sz="2000" dirty="0">
                <a:solidFill>
                  <a:srgbClr val="000000"/>
                </a:solidFill>
              </a:rPr>
              <a:t>: </a:t>
            </a:r>
          </a:p>
          <a:p>
            <a:pPr algn="just"/>
            <a:r>
              <a:rPr lang="hu-HU" sz="2000" dirty="0">
                <a:solidFill>
                  <a:srgbClr val="000000"/>
                </a:solidFill>
              </a:rPr>
              <a:t>A közlekedési ágazat kibocsátásainak csökkentését a közlekedési igények mérséklése által lehetne a leghatékonyabban visszafogni.</a:t>
            </a:r>
          </a:p>
          <a:p>
            <a:pPr algn="just"/>
            <a:r>
              <a:rPr lang="hu-HU" sz="2000" dirty="0">
                <a:solidFill>
                  <a:srgbClr val="000000"/>
                </a:solidFill>
              </a:rPr>
              <a:t>Egyik módszer: helyi gazdaság fejlesztése. </a:t>
            </a:r>
          </a:p>
          <a:p>
            <a:pPr algn="just"/>
            <a:r>
              <a:rPr lang="hu-HU" sz="2000" dirty="0">
                <a:solidFill>
                  <a:srgbClr val="000000"/>
                </a:solidFill>
              </a:rPr>
              <a:t>Elsődleges cél:  a helyben előállított értékek, bevételek növelése, munkahelyek teremtése.</a:t>
            </a:r>
          </a:p>
          <a:p>
            <a:pPr algn="just"/>
            <a:r>
              <a:rPr lang="hu-HU" sz="2000" dirty="0">
                <a:solidFill>
                  <a:srgbClr val="000000"/>
                </a:solidFill>
              </a:rPr>
              <a:t>Járulékos haszon: biztonságérzet, ellátórendszerektől való függőség csökkenése, a közösségi összetartozás erősödése, a szállítási igények csökkenéséből fakadó üvegházhatású </a:t>
            </a:r>
            <a:r>
              <a:rPr lang="hu-HU" sz="2000" dirty="0" smtClean="0">
                <a:solidFill>
                  <a:srgbClr val="000000"/>
                </a:solidFill>
              </a:rPr>
              <a:t>gáz- </a:t>
            </a:r>
            <a:r>
              <a:rPr lang="hu-HU" sz="2000" dirty="0">
                <a:solidFill>
                  <a:srgbClr val="000000"/>
                </a:solidFill>
              </a:rPr>
              <a:t>és </a:t>
            </a:r>
            <a:r>
              <a:rPr lang="hu-HU" sz="2000" dirty="0" smtClean="0">
                <a:solidFill>
                  <a:srgbClr val="000000"/>
                </a:solidFill>
              </a:rPr>
              <a:t>légszennyezőanyag-kibocsátás </a:t>
            </a:r>
            <a:r>
              <a:rPr lang="hu-HU" sz="2000" dirty="0">
                <a:solidFill>
                  <a:srgbClr val="000000"/>
                </a:solidFill>
              </a:rPr>
              <a:t>csökkenése.</a:t>
            </a:r>
          </a:p>
          <a:p>
            <a:pPr marL="0" indent="0" algn="just">
              <a:buNone/>
            </a:pPr>
            <a:r>
              <a:rPr lang="hu-HU" sz="2000" b="1" i="1" dirty="0">
                <a:solidFill>
                  <a:srgbClr val="000000"/>
                </a:solidFill>
              </a:rPr>
              <a:t>Mit </a:t>
            </a:r>
            <a:r>
              <a:rPr lang="hu-HU" sz="2000" b="1" i="1" dirty="0" smtClean="0">
                <a:solidFill>
                  <a:srgbClr val="000000"/>
                </a:solidFill>
              </a:rPr>
              <a:t>tehetünk</a:t>
            </a:r>
            <a:r>
              <a:rPr lang="hu-HU" sz="2000" b="1" i="1" dirty="0">
                <a:solidFill>
                  <a:srgbClr val="000000"/>
                </a:solidFill>
              </a:rPr>
              <a:t>?</a:t>
            </a:r>
          </a:p>
          <a:p>
            <a:pPr lvl="0" algn="just"/>
            <a:r>
              <a:rPr lang="hu-HU" sz="2000" dirty="0">
                <a:solidFill>
                  <a:srgbClr val="000000"/>
                </a:solidFill>
              </a:rPr>
              <a:t>helyi piac működtetése;</a:t>
            </a:r>
          </a:p>
          <a:p>
            <a:pPr lvl="0" algn="just"/>
            <a:r>
              <a:rPr lang="hu-HU" sz="2000" dirty="0">
                <a:solidFill>
                  <a:srgbClr val="000000"/>
                </a:solidFill>
              </a:rPr>
              <a:t>helyi alapanyagok </a:t>
            </a:r>
            <a:r>
              <a:rPr lang="hu-HU" sz="2000" dirty="0" smtClean="0">
                <a:solidFill>
                  <a:srgbClr val="000000"/>
                </a:solidFill>
              </a:rPr>
              <a:t>népszerűsítése</a:t>
            </a:r>
            <a:endParaRPr lang="hu-HU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5996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Kék melegség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-téma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AE6F2518-B084-4896-AF52-66CC2144AA26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2291</TotalTime>
  <Words>992</Words>
  <Application>Microsoft Office PowerPoint</Application>
  <PresentationFormat>Egyéni</PresentationFormat>
  <Paragraphs>104</Paragraphs>
  <Slides>14</Slides>
  <Notes>5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14</vt:i4>
      </vt:variant>
    </vt:vector>
  </HeadingPairs>
  <TitlesOfParts>
    <vt:vector size="16" baseType="lpstr">
      <vt:lpstr>Office Theme</vt:lpstr>
      <vt:lpstr>1_Office Theme</vt:lpstr>
      <vt:lpstr>FENNTARTHATÓ KISKÖZÖSSÉGEK</vt:lpstr>
      <vt:lpstr>Fenntartható közösség </vt:lpstr>
      <vt:lpstr>3. dia</vt:lpstr>
      <vt:lpstr>Mi az, amit te meg tudsz tenni, mi az, amit a családod, és mi az, amit a kisközösséged tud megtenni a következők közül?</vt:lpstr>
      <vt:lpstr>Csökkentjük épületeink energiafogyasztását! Megújuló energiát használunk. </vt:lpstr>
      <vt:lpstr>Letesszük az autót, helyette kerékpározunk és gyalogosan közlekedünk! </vt:lpstr>
      <vt:lpstr>Óvjuk, gondozzuk természeti környezetünket, bővítjük településeink zöldfelületét! </vt:lpstr>
      <vt:lpstr>Időben felkészülünk a szélsőséges időjárási helyzetekre! </vt:lpstr>
      <vt:lpstr>Fejlesztjük a helyi gazdaságot, hogy csökkenjenek a szállítási távolságok! </vt:lpstr>
      <vt:lpstr>Megtanuljuk, hogyan termeljük meg ételünket a megváltozott éghajlat alatt is! </vt:lpstr>
      <vt:lpstr>Hogyan csökkenthetjük élelmiszereink környezeti terhelését?</vt:lpstr>
      <vt:lpstr>Szükséglet vagy igény?</vt:lpstr>
      <vt:lpstr>Reklámhadjárat </vt:lpstr>
      <vt:lpstr> A következő órán a helyi gazdaságról és a fenntartható közösségekről, pl.: iskolakertek kialakítása, fogunk beszélgetni.     Köszönöm a figyelmet!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Energia</dc:title>
  <dc:creator>Enikő Jádi</dc:creator>
  <cp:lastModifiedBy>Néder Katalin</cp:lastModifiedBy>
  <cp:revision>119</cp:revision>
  <dcterms:created xsi:type="dcterms:W3CDTF">2019-12-09T10:37:50Z</dcterms:created>
  <dcterms:modified xsi:type="dcterms:W3CDTF">2021-04-18T05:23:28Z</dcterms:modified>
</cp:coreProperties>
</file>