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Black" panose="00000A00000000000000" pitchFamily="2" charset="-18"/>
      <p:bold r:id="rId17"/>
      <p:boldItalic r:id="rId18"/>
    </p:embeddedFont>
    <p:embeddedFont>
      <p:font typeface="Montserrat Medium" panose="00000600000000000000" pitchFamily="2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4T7M6fc2Abhsq/6x6nD+OW7+3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Története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nap ötletgazdája Andrew Simms, az Új Közgazdaság Alapítvány (New Economics Foundation) munkatársa, miután 2006-ban segítette a Globális Ökolábnyom Hálózat (Global Footprint Network) munkáját. Abban az évben a "túllövés" októberre esett. 2007-től a WWF is együttműködik a hálózattal. 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Célja megmutatja hogy az adott évben Amikor az emberiség  a túlfogyasztása éstúlhasználata révén mikorra fogyasztja el a bolgyó fenntartható erősorásait. Ettől a dátumtól a fogyasztás már nem fenntartható.. A dátum jelképes és figyelmeztető: ettől fogva a fogyasztás már az ökoszisztéma rovására megy és azonnal cselekedni kell. Elsősorban a fogyasztást és szennyezést szükséges csökkenteni.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Nemzetközi elnevezése: "Earth Overshoot Day„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Katar febr 9: legpazarlóbb, Luxemburg febr 15, Egyesült Arab Emirátusok márc 7, Kanada, Kuwait, Usa márc 17. a fenntartható erőforrás részület már itt elfogyasztják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Indonézia dec 18, Equador dec 7, , Nicaragua dec 2.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Magyarországgal kb azonos, tehát júniusi : Kína, Románia, Bahamák, Spanyolország, magyarország s viágátlagnál pazarlóbb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EREDMÉNY </a:t>
            </a:r>
            <a:r>
              <a:rPr lang="hu-HU" b="1"/>
              <a:t>1. Érzelmi vásárló: </a:t>
            </a:r>
            <a:r>
              <a:rPr lang="hu-HU"/>
              <a:t>A vásárolt dolog vagy maga a vásárlás szerez örömet, átmenetileg feldob, elégedettséggel tölt el. Árnyoldala: Később rájössz, hogy nincs is szükséged a megvett termékre, feleslegesen költöttél. </a:t>
            </a:r>
            <a:r>
              <a:rPr lang="hu-HU" b="1"/>
              <a:t>2. Impulzusvásárló</a:t>
            </a:r>
            <a:r>
              <a:rPr lang="hu-HU"/>
              <a:t>: Beleéled magad, hogy jól néz ki, vagy olcsó, leszállították az árát vagy láttál már valakinél ilyet. Egy pillanat alatt megtalálod az okot, és megveszed. Árnyoldala: Aztán másnap már nem is olyan erős ez az érv, elment tőle a kedved. Ja, és el is fogyott a pénzed… mire is? </a:t>
            </a:r>
            <a:r>
              <a:rPr lang="hu-HU" b="1"/>
              <a:t>3. Márkahű vásárló</a:t>
            </a:r>
            <a:r>
              <a:rPr lang="hu-HU"/>
              <a:t>: A márkához valamilyen érzés, kép, stílus tapad. Ezzel érzed jobban magad. A márkával azonosulsz, az új trendeket rögtön megveszed. Árnyoldala: Akár jól áll neked, akár nem, akár telik rá, akár nem, megveszed</a:t>
            </a:r>
            <a:r>
              <a:rPr lang="hu-HU" b="1"/>
              <a:t>. 4. Tudatos vásárló</a:t>
            </a:r>
            <a:r>
              <a:rPr lang="hu-HU"/>
              <a:t>: Tudod, hogy mire van szükséged, meddig nyújtózkodhatsz. A célra figyelsz, keveset keresgélsz, gyorsan döntesz, mérlegelsz a minőség és ár alapján. Árnyoldala: Sokan nem értik, hogy miért ilyen gyorsan és racionálisan vásárolsz, és amit lefelejtettél a listáról, azt miért nem veszed meg. </a:t>
            </a: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b="1"/>
              <a:t>• Hiánycikk: </a:t>
            </a:r>
            <a:r>
              <a:rPr lang="hu-HU"/>
              <a:t>Ha most nem veszed meg, soha nem lesz ilyen terméked! Csak a kivételeseknek adatik meg, hogy ilyen termékre szert tegyenek. Legyél te is kivételes, ha most nem vásárolod meg, lemaradsz róla. Boltban nem kapható • </a:t>
            </a:r>
            <a:r>
              <a:rPr lang="hu-HU" b="1"/>
              <a:t>Celebek ajánlása: </a:t>
            </a:r>
            <a:r>
              <a:rPr lang="hu-HU"/>
              <a:t>Szeretnél hasonlítani XYZ sztárra? Vedd meg azt, amit ő is megvesz! Ettől persze nem lesz olyan életed, mint neki, de a vásárlás pillanatában sztárnak érezheted magad. • </a:t>
            </a:r>
            <a:r>
              <a:rPr lang="hu-HU" b="1"/>
              <a:t>Érzéki csábítás: </a:t>
            </a:r>
            <a:r>
              <a:rPr lang="hu-HU"/>
              <a:t>A sok szép, színes ruha, a jó tapintású tárgyak, a finom illat, kellemesen ellazító zene az üzletekben szintén mind arra csábítanak, hogy vásárolj. • </a:t>
            </a:r>
            <a:r>
              <a:rPr lang="hu-HU" b="1"/>
              <a:t>Látszatárcsökkentés: </a:t>
            </a:r>
            <a:r>
              <a:rPr lang="hu-HU"/>
              <a:t>Csak itt, csak most, csak neked 50-70%-kal olcsóbban. Gondolj bele, ha a forgalmazónak megéri, mennyibe kerülhet ez neki, és mennyit fizetett azoknak, akik ezt előállították. </a:t>
            </a: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/>
              <a:t>Például egy nem méltányos kereskedelemből származó farmer esetében az megfizetett ár 13 %-a csupán a termék előállítási költsége, a többi szállítás, marketing, haszon és adó.</a:t>
            </a:r>
            <a:endParaRPr/>
          </a:p>
        </p:txBody>
      </p:sp>
      <p:sp>
        <p:nvSpPr>
          <p:cNvPr id="152" name="Google Shape;15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u-H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41597" y="1149288"/>
            <a:ext cx="302403" cy="5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75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663516"/>
            <a:ext cx="9144000" cy="4799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  <p:pic>
        <p:nvPicPr>
          <p:cNvPr id="92" name="Google Shape;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/>
        </p:nvSpPr>
        <p:spPr>
          <a:xfrm>
            <a:off x="5464615" y="1344378"/>
            <a:ext cx="3111522" cy="10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KÖSZÖNÖM A FIGYELMET!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8072601" y="4565621"/>
            <a:ext cx="1007073" cy="40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400"/>
              <a:buFont typeface="Montserrat Black"/>
              <a:buNone/>
            </a:pPr>
            <a:r>
              <a:rPr lang="hu-HU" sz="1400" b="0" i="0" u="none" strike="noStrike" cap="none">
                <a:solidFill>
                  <a:srgbClr val="C55A1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2022.</a:t>
            </a:r>
            <a:endParaRPr sz="1400" b="0" i="0" u="none" strike="noStrike" cap="none">
              <a:solidFill>
                <a:srgbClr val="C55A1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76" name="Google Shape;176;p14" descr="fth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2191" y="3213372"/>
            <a:ext cx="2755092" cy="139388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4"/>
          <p:cNvSpPr txBox="1"/>
          <p:nvPr/>
        </p:nvSpPr>
        <p:spPr>
          <a:xfrm>
            <a:off x="308918" y="4751173"/>
            <a:ext cx="4497860" cy="30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u-HU" sz="135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https://www.fenntarthatosagi.temahet.hu/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41836" y="4422588"/>
            <a:ext cx="12132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hu-HU" sz="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 Forrása: Profimedia, Alamy</a:t>
            </a:r>
            <a:endParaRPr sz="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66" y="841133"/>
            <a:ext cx="1340353" cy="153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8057" y="2148315"/>
            <a:ext cx="3495360" cy="193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269" y="385350"/>
            <a:ext cx="3021800" cy="30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25332" y="2534180"/>
            <a:ext cx="8520600" cy="113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Montserrat Black"/>
              <a:buNone/>
            </a:pPr>
            <a:r>
              <a:rPr lang="hu-HU" sz="3600">
                <a:solidFill>
                  <a:srgbClr val="C55A1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Fenntarthatósági Témahét 2022.</a:t>
            </a:r>
            <a:br>
              <a:rPr lang="hu-HU" sz="3600">
                <a:solidFill>
                  <a:srgbClr val="C55A1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1200">
              <a:solidFill>
                <a:srgbClr val="C55A1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9" name="Google Shape;99;p1" descr="pontvelem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988" y="656315"/>
            <a:ext cx="1406767" cy="6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688" y="4266776"/>
            <a:ext cx="1033320" cy="27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fth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5554" y="3193312"/>
            <a:ext cx="2755092" cy="139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C:\Users\Néder Katalin\Desktop\FTH 2020\Grafikák, képek\Logók\emmi_color-cmy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5332" y="4122290"/>
            <a:ext cx="729040" cy="4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0008" y="4198813"/>
            <a:ext cx="1137464" cy="476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882" y="791179"/>
            <a:ext cx="6967487" cy="381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177453" y="4227142"/>
            <a:ext cx="229102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u-HU" sz="13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https://kbka.org/tankonyv/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l="10298" r="10298"/>
          <a:stretch/>
        </p:blipFill>
        <p:spPr>
          <a:xfrm>
            <a:off x="2764086" y="1509037"/>
            <a:ext cx="3904861" cy="214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3842871" y="1726619"/>
            <a:ext cx="5239139" cy="155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Arial"/>
              <a:buNone/>
            </a:pPr>
            <a:r>
              <a:rPr lang="hu-HU" sz="32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ELFOGYASZTJUK A FÖLDET?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</a:pPr>
            <a:r>
              <a:rPr lang="hu-HU" sz="2800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zöld iránytű a vásárláshoz </a:t>
            </a:r>
            <a:endParaRPr sz="2800" b="0" i="0" u="none" strike="noStrike" cap="none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475" y="3893737"/>
            <a:ext cx="1644535" cy="7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7702060" y="4561951"/>
            <a:ext cx="1569755" cy="40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400"/>
              <a:buFont typeface="Montserrat Black"/>
              <a:buNone/>
            </a:pPr>
            <a:r>
              <a:rPr lang="hu-HU" sz="1400" b="0" i="0" u="none" strike="noStrike" cap="none">
                <a:solidFill>
                  <a:srgbClr val="C55A1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2022.</a:t>
            </a:r>
            <a:endParaRPr sz="1400" b="0" i="0" u="none" strike="noStrike" cap="none">
              <a:solidFill>
                <a:srgbClr val="C55A1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446" y="876157"/>
            <a:ext cx="3539794" cy="376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1863298" y="853799"/>
            <a:ext cx="2774653" cy="3550375"/>
          </a:xfrm>
          <a:prstGeom prst="roundRect">
            <a:avLst>
              <a:gd name="adj" fmla="val 16667"/>
            </a:avLst>
          </a:prstGeom>
          <a:solidFill>
            <a:srgbClr val="E1EFD8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918" y="3118999"/>
            <a:ext cx="1526125" cy="142493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2031425" y="980160"/>
            <a:ext cx="24384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Túlfogyasztás napja: „túllövés”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"Earth Overshoot Day"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Globális túlfogyasztás napja: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2018. augusztus 1.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2019. július 26.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2020. augusztus 22. (járvány)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2021. </a:t>
            </a:r>
            <a:r>
              <a:rPr lang="hu-HU" sz="1350"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úlius 29.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2022. várható júliusban</a:t>
            </a: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Magyar túlfogyasztás napja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2020. június 14.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2021. június 8 .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7951" y="1108950"/>
            <a:ext cx="4004546" cy="324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u-HU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u-HU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602112" y="1545067"/>
            <a:ext cx="5649322" cy="1582309"/>
          </a:xfrm>
          <a:prstGeom prst="roundRect">
            <a:avLst>
              <a:gd name="adj" fmla="val 16667"/>
            </a:avLst>
          </a:prstGeom>
          <a:solidFill>
            <a:srgbClr val="E1EFD8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 flipH="1">
            <a:off x="101378" y="868315"/>
            <a:ext cx="22442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VEVŐTÍPUSOK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755374" y="1751445"/>
            <a:ext cx="4349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Érzelmi vásárló: </a:t>
            </a: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vásárlás okoz örömet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Impulzusvásárló: </a:t>
            </a: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pillanat vezérelt vásárlás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Márkahű vásárló: </a:t>
            </a: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új trendeket követi, gyűjti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Tudatos vásárló: </a:t>
            </a: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célra figyel, tudatos, minőség és ár alapján mérlegel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737" y="1751445"/>
            <a:ext cx="3186380" cy="272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744" y="3206464"/>
            <a:ext cx="1526125" cy="142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213" y="2499177"/>
            <a:ext cx="1708243" cy="157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1"/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u-HU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hu-HU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1" descr="https://lh4.googleusercontent.com/vrZ97jom-0Fei_xcrMvB2mfRRzmPKS3kH_YsxG3yB3XwuzYHPv_M7wym4F6_IlpLaGkaHG09wEYjgueJJ5IhjfxTLz9-9YNAmkyB4QtvyTrn08gtnNLDoJ3h5jNdUd4a5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32" y="1719836"/>
            <a:ext cx="3016995" cy="220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 txBox="1"/>
          <p:nvPr/>
        </p:nvSpPr>
        <p:spPr>
          <a:xfrm flipH="1">
            <a:off x="3402778" y="1508390"/>
            <a:ext cx="2244257" cy="3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REKLÁMOK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3378924" y="2009175"/>
            <a:ext cx="5649322" cy="1035338"/>
          </a:xfrm>
          <a:prstGeom prst="roundRect">
            <a:avLst>
              <a:gd name="adj" fmla="val 16667"/>
            </a:avLst>
          </a:prstGeom>
          <a:solidFill>
            <a:srgbClr val="E1EFD8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hu-HU"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Hiánycikk: </a:t>
            </a:r>
            <a:r>
              <a:rPr lang="hu-HU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„csak most, csak itt, csak Önnek”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hu-HU"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Celebek ajánlása: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hu-HU"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Érzéki csábítás: </a:t>
            </a:r>
            <a:r>
              <a:rPr lang="hu-HU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színes, szagos, zenés, romantikus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hu-HU" sz="13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Látszatárcsökkentés: </a:t>
            </a:r>
            <a:r>
              <a:rPr lang="hu-HU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hatalmas akciók, de valójában üzleti fogás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/>
          <p:nvPr/>
        </p:nvSpPr>
        <p:spPr>
          <a:xfrm>
            <a:off x="3085564" y="1280160"/>
            <a:ext cx="5649322" cy="3220277"/>
          </a:xfrm>
          <a:prstGeom prst="roundRect">
            <a:avLst>
              <a:gd name="adj" fmla="val 16667"/>
            </a:avLst>
          </a:prstGeom>
          <a:solidFill>
            <a:srgbClr val="E1EFD8">
              <a:alpha val="6235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305" y="3649649"/>
            <a:ext cx="1426413" cy="103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339" y="1209334"/>
            <a:ext cx="2782957" cy="109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 flipH="1">
            <a:off x="3464780" y="901557"/>
            <a:ext cx="4486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Zöld iránytű a vásárláshoz</a:t>
            </a:r>
            <a:endParaRPr sz="13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345824" y="1343770"/>
            <a:ext cx="529724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Tudatos, megtervezett bevásárlás, bevásárlólistával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Valóban szükségem van rá?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Jó minőség, tartós áru!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Környezetbarát előállítás, csomagolás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Méltányos Kereskedelemből származik (Fair Trade)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Helyi termék, helyi termelőtől! (REL)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Csomaglásmentes áru, nagy kiszerelés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Szezonális beszerzés (zöldség, gyümölcs)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Természetes  alapanyagokból, minél kevésbé feldolgozott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a trendeket kövesd, ne hallgass a reklámokra!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Tájékozódj az akciókról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Olvasd el a cimkéket!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Éhesen ne menj boltba!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Határozd meg mennyi időt szánsz a vásárlásra.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" descr="https://lh5.googleusercontent.com/A9EEJOy9_DcIGOROB-mvB-Etz2hanPseSYfeHSmQi2mumQ8EBO8DKIx6xpF_goHccLlEOjvl9wHK71JGy_ex-MbpSgofIecGLoqlqzLp13-O7cgnkhCT7h4bl4L0ggtuQ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3053" y="2499662"/>
            <a:ext cx="741027" cy="86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 descr="https://lh3.googleusercontent.com/Bth4HcmfwtS3B9CtluhjQeFWfHDe7E6wgj99HsoT5JUamixiqLX6KSHL0NVZcYpQ0PrflQ2xX-c4DKLrXv1_M9Ohsue4a-XCZXVz1Cuwu1ceGCpNEa_hjfZ5dLzA4QHFu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667" y="2499662"/>
            <a:ext cx="684351" cy="86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 descr="https://lh3.googleusercontent.com/NkPEOCTD_Vn96icKobpptewehaqCE8Sq6GXXFv3G5qFk5itoUMuueG9krLmOdRM9WcXyEGOg7sUO3v0dZ8BbJwgGXyJ2LGyvXhUBNKkui46xLEELSp6xQOhaDJxmRbv9tQ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3391" y="3483196"/>
            <a:ext cx="850851" cy="9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 descr="https://lh6.googleusercontent.com/Eb-75xPbMMUR-HzMwCnj_fV5j5-GToZ4ifZqk8QpRfuMZ-15TfJgbc3hnMuB1j2D6CIXI8l2-HJuEFRZeBsTPkz8O80axnmcmSx8XHzY6k5yJV0RswDZI_M6BFpKBWOAs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053" y="3649649"/>
            <a:ext cx="695070" cy="74384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79513" y="4731707"/>
            <a:ext cx="42937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https://www.diylife.hu/okocimkek-gyujtemenye/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659" y="850790"/>
            <a:ext cx="6348082" cy="357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9493" y="3073286"/>
            <a:ext cx="1708243" cy="157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858</Words>
  <Application>Microsoft Office PowerPoint</Application>
  <PresentationFormat>Diavetítés a képernyőre (16:9 oldalarány)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Calibri</vt:lpstr>
      <vt:lpstr>Arial</vt:lpstr>
      <vt:lpstr>Montserrat Black</vt:lpstr>
      <vt:lpstr>Montserrat Medium</vt:lpstr>
      <vt:lpstr>Office-téma</vt:lpstr>
      <vt:lpstr>PowerPoint-bemutató</vt:lpstr>
      <vt:lpstr>Fenntarthatósági Témahét 2022.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Péter Szilágyi</dc:creator>
  <cp:lastModifiedBy>Néder Katalin</cp:lastModifiedBy>
  <cp:revision>2</cp:revision>
  <dcterms:created xsi:type="dcterms:W3CDTF">2021-04-13T21:39:16Z</dcterms:created>
  <dcterms:modified xsi:type="dcterms:W3CDTF">2022-04-21T12:27:49Z</dcterms:modified>
</cp:coreProperties>
</file>